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52" r:id="rId4"/>
    <p:sldId id="353" r:id="rId5"/>
    <p:sldId id="267" r:id="rId6"/>
    <p:sldId id="268" r:id="rId7"/>
    <p:sldId id="269" r:id="rId8"/>
    <p:sldId id="348" r:id="rId9"/>
    <p:sldId id="351" r:id="rId10"/>
    <p:sldId id="349" r:id="rId11"/>
    <p:sldId id="350" r:id="rId12"/>
    <p:sldId id="266" r:id="rId13"/>
    <p:sldId id="291" r:id="rId14"/>
    <p:sldId id="271" r:id="rId15"/>
    <p:sldId id="301" r:id="rId16"/>
    <p:sldId id="300" r:id="rId17"/>
    <p:sldId id="299" r:id="rId18"/>
    <p:sldId id="354" r:id="rId19"/>
    <p:sldId id="355" r:id="rId20"/>
    <p:sldId id="273" r:id="rId21"/>
    <p:sldId id="290" r:id="rId22"/>
    <p:sldId id="284" r:id="rId23"/>
    <p:sldId id="356" r:id="rId24"/>
    <p:sldId id="342" r:id="rId25"/>
    <p:sldId id="343" r:id="rId26"/>
    <p:sldId id="345" r:id="rId27"/>
    <p:sldId id="306" r:id="rId28"/>
    <p:sldId id="307" r:id="rId29"/>
    <p:sldId id="308" r:id="rId30"/>
    <p:sldId id="357" r:id="rId31"/>
    <p:sldId id="320" r:id="rId32"/>
    <p:sldId id="321" r:id="rId33"/>
    <p:sldId id="322" r:id="rId34"/>
    <p:sldId id="324" r:id="rId35"/>
    <p:sldId id="334" r:id="rId36"/>
    <p:sldId id="358" r:id="rId37"/>
    <p:sldId id="340" r:id="rId38"/>
  </p:sldIdLst>
  <p:sldSz cx="9144000" cy="6858000" type="screen4x3"/>
  <p:notesSz cx="6858000" cy="9144000"/>
  <p:embeddedFontLst>
    <p:embeddedFont>
      <p:font typeface="Arial Narrow" pitchFamily="34" charset="0"/>
      <p:regular r:id="rId41"/>
      <p:bold r:id="rId42"/>
      <p:italic r:id="rId43"/>
      <p:boldItalic r:id="rId44"/>
    </p:embeddedFont>
    <p:embeddedFont>
      <p:font typeface="Lucida Sans Typewriter" pitchFamily="49" charset="0"/>
      <p:regular r:id="rId45"/>
      <p:bold r:id="rId46"/>
      <p:italic r:id="rId47"/>
      <p:boldItalic r:id="rId48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FC7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65" autoAdjust="0"/>
    <p:restoredTop sz="94576" autoAdjust="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653EFF-E204-496E-A33B-AA961A22EB7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F509DA-263B-4632-8B6E-EB339C43B9D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43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089D6-BD04-4CEC-8908-A43C4CA600E7}" type="slidenum">
              <a:rPr lang="en-US"/>
              <a:pPr/>
              <a:t>1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C5261-F371-4FE3-8AF4-EE01DFA1C5BE}" type="slidenum">
              <a:rPr lang="en-US"/>
              <a:pPr/>
              <a:t>10</a:t>
            </a:fld>
            <a:endParaRPr lang="en-US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E4175-E113-496F-990B-828CF604D941}" type="slidenum">
              <a:rPr lang="en-US"/>
              <a:pPr/>
              <a:t>11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0D432-FB45-4BED-9596-3109B27C8AE4}" type="slidenum">
              <a:rPr lang="en-US"/>
              <a:pPr/>
              <a:t>12</a:t>
            </a:fld>
            <a:endParaRPr 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98F5E-CAC8-4BC8-B6B5-00728409ED5D}" type="slidenum">
              <a:rPr lang="en-US"/>
              <a:pPr/>
              <a:t>13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9ABFE-4647-4FEA-A16A-C719771151D3}" type="slidenum">
              <a:rPr lang="en-US"/>
              <a:pPr/>
              <a:t>14</a:t>
            </a:fld>
            <a:endParaRPr 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2EECD-C2B7-42C7-98B9-046F784AD7F2}" type="slidenum">
              <a:rPr lang="en-US"/>
              <a:pPr/>
              <a:t>15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ECB83-FA27-44DC-BE20-8F86DA9CA10B}" type="slidenum">
              <a:rPr lang="en-US"/>
              <a:pPr/>
              <a:t>16</a:t>
            </a:fld>
            <a:endParaRPr lang="en-US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353D9-9812-4555-9C6C-3F7F8B8A6A30}" type="slidenum">
              <a:rPr lang="en-US"/>
              <a:pPr/>
              <a:t>17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18036-FA5F-42AD-BB5E-5A9FC0C7761F}" type="slidenum">
              <a:rPr lang="en-US"/>
              <a:pPr/>
              <a:t>18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2C069-6944-4767-A896-32D6C995BC78}" type="slidenum">
              <a:rPr lang="en-US"/>
              <a:pPr/>
              <a:t>19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221E1-6438-46F9-BCED-F60EDA0CEC20}" type="slidenum">
              <a:rPr lang="en-US"/>
              <a:pPr/>
              <a:t>2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BE6BB-17F9-45F2-92DF-FDF4619A5471}" type="slidenum">
              <a:rPr lang="en-US"/>
              <a:pPr/>
              <a:t>20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F79C8-1C43-4AA5-AAB9-5D630109D2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57ECB-7125-4555-BFE8-3B4B02108597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58205-8662-4353-AD0C-919DA7A083E0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2B3BD-CAB8-4988-851C-7DB4AD5B51D3}" type="slidenum">
              <a:rPr lang="en-US"/>
              <a:pPr/>
              <a:t>24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FED1D-9ECA-4430-B5BE-1C8C32A826F9}" type="slidenum">
              <a:rPr lang="en-US"/>
              <a:pPr/>
              <a:t>25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DCFDF-921D-4BF1-B995-D7B7FF7F8C07}" type="slidenum">
              <a:rPr lang="en-US"/>
              <a:pPr/>
              <a:t>26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B91F4-077E-4FDF-B0B8-4A3713B1449C}" type="slidenum">
              <a:rPr lang="en-US"/>
              <a:pPr/>
              <a:t>27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A738C-5C3F-481B-A7FA-60030BA94492}" type="slidenum">
              <a:rPr lang="en-US"/>
              <a:pPr/>
              <a:t>28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CDA51-F5C9-4DF7-85F0-5E8230C48467}" type="slidenum">
              <a:rPr lang="en-US"/>
              <a:pPr/>
              <a:t>29</a:t>
            </a:fld>
            <a:endParaRPr 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15052-D13F-48FE-8AFF-EC0ED44D23F9}" type="slidenum">
              <a:rPr lang="en-US"/>
              <a:pPr/>
              <a:t>3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A5FB5-A952-43DF-922B-562098FF415F}" type="slidenum">
              <a:rPr lang="en-US"/>
              <a:pPr/>
              <a:t>30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FE5C4-764D-4A67-85FD-E98A268347FD}" type="slidenum">
              <a:rPr lang="en-US"/>
              <a:pPr/>
              <a:t>31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6E7E1-6046-4A93-852E-641E7ACB7D47}" type="slidenum">
              <a:rPr lang="en-US"/>
              <a:pPr/>
              <a:t>32</a:t>
            </a:fld>
            <a:endParaRPr 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1DC23-3ED3-46C1-9462-310932B3A145}" type="slidenum">
              <a:rPr lang="en-US"/>
              <a:pPr/>
              <a:t>33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E69D0-4E1A-43B9-9DC3-787F9763B5BD}" type="slidenum">
              <a:rPr lang="en-US"/>
              <a:pPr/>
              <a:t>34</a:t>
            </a:fld>
            <a:endParaRPr 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06FDC-864B-4205-A4BF-CD20C12F1333}" type="slidenum">
              <a:rPr lang="en-US"/>
              <a:pPr/>
              <a:t>35</a:t>
            </a:fld>
            <a:endParaRPr 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91122-69F4-4AA2-859E-07B27350123B}" type="slidenum">
              <a:rPr lang="en-US"/>
              <a:pPr/>
              <a:t>37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4270D-A06C-4FE6-BFD2-A8C91E1894A4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03274-F05A-48D2-9C99-6BEA57FCDF8D}" type="slidenum">
              <a:rPr lang="en-US"/>
              <a:pPr/>
              <a:t>5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E5042-B0B7-4D4E-AE9B-DA100858E2ED}" type="slidenum">
              <a:rPr lang="en-US"/>
              <a:pPr/>
              <a:t>6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DF63B-0C59-41A1-BBBB-AC2B460BE9EE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3D7AF-1D8D-451C-A0DE-897B5A4AB59F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/>
              <a:t>Use CType function to convert data types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928E4-F14F-4D8D-97EA-17FF5ECF8DF2}" type="slidenum">
              <a:rPr lang="en-US"/>
              <a:pPr/>
              <a:t>9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14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63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91325" y="153988"/>
            <a:ext cx="2046288" cy="59880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7700" y="153988"/>
            <a:ext cx="5991225" cy="59880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919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7700" y="153988"/>
            <a:ext cx="8189913" cy="8413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50925" y="1854200"/>
            <a:ext cx="3521075" cy="42878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854200"/>
            <a:ext cx="3521075" cy="42878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1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39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489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50925" y="1854200"/>
            <a:ext cx="3521075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854200"/>
            <a:ext cx="3521075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7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38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08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2152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5161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7238" y="1004888"/>
            <a:ext cx="7569200" cy="5229225"/>
          </a:xfrm>
          <a:prstGeom prst="rect">
            <a:avLst/>
          </a:prstGeom>
          <a:solidFill>
            <a:srgbClr val="FCFEB9"/>
          </a:solidFill>
          <a:ln w="12700">
            <a:solidFill>
              <a:srgbClr val="009094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53988"/>
            <a:ext cx="81899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0925" y="1854200"/>
            <a:ext cx="7194550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3000" b="1">
          <a:solidFill>
            <a:schemeClr val="tx2"/>
          </a:solidFill>
          <a:latin typeface="Arial Narrow" pitchFamily="34" charset="0"/>
        </a:defRPr>
      </a:lvl9pPr>
    </p:titleStyle>
    <p:bodyStyle>
      <a:lvl1pPr marL="279400" indent="-2794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D60093"/>
        </a:buClr>
        <a:buSzPct val="7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90563" indent="-29686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D60093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804863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9191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0334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4906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19478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4050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286226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pe@gsol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1008063"/>
            <a:ext cx="7524750" cy="52197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>
              <a:lnSpc>
                <a:spcPct val="95000"/>
              </a:lnSpc>
            </a:pPr>
            <a:r>
              <a:rPr lang="en-US" sz="5400">
                <a:latin typeface="Times New Roman" pitchFamily="18" charset="0"/>
              </a:rPr>
              <a:t>Da VB6 a VB.NET</a:t>
            </a:r>
            <a:br>
              <a:rPr lang="en-US" sz="5400">
                <a:latin typeface="Times New Roman" pitchFamily="18" charset="0"/>
              </a:rPr>
            </a:br>
            <a:r>
              <a:rPr lang="en-US" sz="4000">
                <a:latin typeface="Times New Roman" pitchFamily="18" charset="0"/>
                <a:hlinkClick r:id="rId3"/>
              </a:rPr>
              <a:t>Andrea Saltarello</a:t>
            </a:r>
            <a:endParaRPr lang="en-US" sz="4000">
              <a:latin typeface="Times New Roman" pitchFamily="18" charset="0"/>
            </a:endParaRPr>
          </a:p>
        </p:txBody>
      </p:sp>
      <p:pic>
        <p:nvPicPr>
          <p:cNvPr id="1027" name="Picture 3" descr="header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620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P_SD_T_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05475"/>
            <a:ext cx="26574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352800" y="2574925"/>
            <a:ext cx="4800600" cy="3292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974725" y="2566988"/>
            <a:ext cx="2359025" cy="332422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Nuovi Data Type</a:t>
            </a:r>
          </a:p>
        </p:txBody>
      </p:sp>
      <p:graphicFrame>
        <p:nvGraphicFramePr>
          <p:cNvPr id="120837" name="Group 5"/>
          <p:cNvGraphicFramePr>
            <a:graphicFrameLocks noGrp="1"/>
          </p:cNvGraphicFramePr>
          <p:nvPr>
            <p:ph type="body" idx="1"/>
          </p:nvPr>
        </p:nvGraphicFramePr>
        <p:xfrm>
          <a:off x="962025" y="1600200"/>
          <a:ext cx="7194550" cy="4287838"/>
        </p:xfrm>
        <a:graphic>
          <a:graphicData uri="http://schemas.openxmlformats.org/drawingml/2006/table">
            <a:tbl>
              <a:tblPr/>
              <a:tblGrid>
                <a:gridCol w="2378075"/>
                <a:gridCol w="2057400"/>
                <a:gridCol w="2759075"/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Visual Basic .NET data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CE">
                        <a:alpha val="64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Storage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CE">
                        <a:alpha val="64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Value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CE">
                        <a:alpha val="64999"/>
                      </a:srgbClr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 to 65535 (unsigned)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-32,768 to 32,767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Decimal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Fino a 28 cifre prima o dopo la virgola (signed)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Uso di CType per convertire tra Data Type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Usare CType per convertire valori da un Data Type ad un altro</a:t>
            </a:r>
          </a:p>
          <a:p>
            <a:r>
              <a:rPr lang="en-US"/>
              <a:t>Simile a CStr e CInt in Visual Basic 6.0</a:t>
            </a:r>
          </a:p>
          <a:p>
            <a:r>
              <a:rPr lang="en-US"/>
              <a:t>Sintassi: </a:t>
            </a:r>
          </a:p>
          <a:p>
            <a:pPr lvl="1"/>
            <a:r>
              <a:rPr lang="en-US">
                <a:latin typeface="Lucida Sans Typewriter" pitchFamily="49" charset="0"/>
                <a:cs typeface="Times New Roman" pitchFamily="18" charset="0"/>
              </a:rPr>
              <a:t>CType</a:t>
            </a:r>
            <a:r>
              <a:rPr lang="en-US" b="1">
                <a:latin typeface="Lucida Sans Typewriter" pitchFamily="49" charset="0"/>
                <a:cs typeface="Times New Roman" pitchFamily="18" charset="0"/>
              </a:rPr>
              <a:t> </a:t>
            </a:r>
            <a:r>
              <a:rPr lang="en-US">
                <a:latin typeface="Lucida Sans Typewriter" pitchFamily="49" charset="0"/>
                <a:cs typeface="Times New Roman" pitchFamily="18" charset="0"/>
              </a:rPr>
              <a:t>(</a:t>
            </a:r>
            <a:r>
              <a:rPr lang="en-US" i="1">
                <a:latin typeface="Lucida Sans Typewriter" pitchFamily="49" charset="0"/>
                <a:cs typeface="Times New Roman" pitchFamily="18" charset="0"/>
              </a:rPr>
              <a:t>expression, typename</a:t>
            </a:r>
            <a:r>
              <a:rPr lang="en-US">
                <a:latin typeface="Lucida Sans Typewriter" pitchFamily="49" charset="0"/>
                <a:cs typeface="Times New Roman" pitchFamily="18" charset="0"/>
              </a:rPr>
              <a:t>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Creazione di Strutture Dati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194550" cy="2819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Le Strutture “rimpiazzano” gli User-Defined Types 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/>
              <a:t>Le Strutture supportano molte caratteristiche delle classi</a:t>
            </a:r>
            <a:endParaRPr lang="en-US"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/>
              <a:t>Usare Structure…End Structure per dichiarare una struttura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/>
              <a:t>Dotare i membri di una Struttura di opportuni Access Modifier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63538" y="4038600"/>
            <a:ext cx="8399462" cy="175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Structure Customer</a:t>
            </a:r>
          </a:p>
          <a:p>
            <a:r>
              <a:rPr lang="en-US" sz="1800">
                <a:latin typeface="Lucida Sans Typewriter" pitchFamily="49" charset="0"/>
              </a:rPr>
              <a:t>  Public CustID As Integer</a:t>
            </a:r>
          </a:p>
          <a:p>
            <a:r>
              <a:rPr lang="en-GB" sz="1800">
                <a:latin typeface="Lucida Sans Typewriter" pitchFamily="49" charset="0"/>
              </a:rPr>
              <a:t>  </a:t>
            </a:r>
            <a:r>
              <a:rPr lang="en-US" sz="1800">
                <a:latin typeface="Lucida Sans Typewriter" pitchFamily="49" charset="0"/>
              </a:rPr>
              <a:t>Dim CustDayPhone As String</a:t>
            </a:r>
            <a:r>
              <a:rPr lang="en-GB" sz="1800">
                <a:latin typeface="Lucida Sans Typewriter" pitchFamily="49" charset="0"/>
              </a:rPr>
              <a:t> 		‘</a:t>
            </a:r>
            <a:r>
              <a:rPr lang="en-US" sz="1800">
                <a:latin typeface="Lucida Sans Typewriter" pitchFamily="49" charset="0"/>
              </a:rPr>
              <a:t>Equivale a public</a:t>
            </a:r>
          </a:p>
          <a:p>
            <a:r>
              <a:rPr lang="en-US" sz="1800">
                <a:latin typeface="Lucida Sans Typewriter" pitchFamily="49" charset="0"/>
              </a:rPr>
              <a:t>  Private CustNightPhone As String</a:t>
            </a:r>
            <a:r>
              <a:rPr lang="en-GB" sz="1800">
                <a:latin typeface="Lucida Sans Typewriter" pitchFamily="49" charset="0"/>
              </a:rPr>
              <a:t> 	'</a:t>
            </a:r>
            <a:r>
              <a:rPr lang="en-US" sz="1800">
                <a:latin typeface="Lucida Sans Typewriter" pitchFamily="49" charset="0"/>
              </a:rPr>
              <a:t>Private </a:t>
            </a:r>
            <a:r>
              <a:rPr lang="en-GB" sz="1800">
                <a:latin typeface="Lucida Sans Typewriter" pitchFamily="49" charset="0"/>
              </a:rPr>
              <a:t>è permesso</a:t>
            </a:r>
          </a:p>
          <a:p>
            <a:r>
              <a:rPr lang="en-US" sz="1800">
                <a:latin typeface="Lucida Sans Typewriter" pitchFamily="49" charset="0"/>
              </a:rPr>
              <a:t>End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950913" y="1143000"/>
            <a:ext cx="7242175" cy="5008563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1371600" y="2514600"/>
            <a:ext cx="60960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Operatori di Assegnamento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/>
              <a:t>Gli Operatori di Assegnamento sono stati semplificati</a:t>
            </a:r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r>
              <a:rPr lang="en-US"/>
              <a:t>Esempio: </a:t>
            </a:r>
            <a:r>
              <a:rPr lang="en-US" b="0"/>
              <a:t>iResult += 25</a:t>
            </a:r>
          </a:p>
          <a:p>
            <a:pPr lvl="1">
              <a:buClr>
                <a:schemeClr val="accent2"/>
              </a:buClr>
            </a:pPr>
            <a:r>
              <a:rPr lang="en-US"/>
              <a:t>Incrementa il valore di iResult di 25 unità</a:t>
            </a:r>
          </a:p>
        </p:txBody>
      </p:sp>
      <p:graphicFrame>
        <p:nvGraphicFramePr>
          <p:cNvPr id="48159" name="Group 31"/>
          <p:cNvGraphicFramePr>
            <a:graphicFrameLocks noGrp="1"/>
          </p:cNvGraphicFramePr>
          <p:nvPr/>
        </p:nvGraphicFramePr>
        <p:xfrm>
          <a:off x="1371600" y="2514600"/>
          <a:ext cx="6096000" cy="1825625"/>
        </p:xfrm>
        <a:graphic>
          <a:graphicData uri="http://schemas.openxmlformats.org/drawingml/2006/table">
            <a:tbl>
              <a:tblPr/>
              <a:tblGrid>
                <a:gridCol w="1066800"/>
                <a:gridCol w="5029200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Moltiplicazione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/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Divisione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Addizione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Sottrazione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&amp;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Concatenamento di Stringa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GB"/>
              <a:t>Invocare Funzioni e Procedure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066800"/>
            <a:ext cx="7194550" cy="5075238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GB"/>
              <a:t>Visual Basic 6.0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E’ necessario prestare attenzione all’uso delle parentesi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Le parentesi devono essere usate se usiamo il valore di ritorno di una funzione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b="1">
                <a:cs typeface="Times New Roman" pitchFamily="18" charset="0"/>
              </a:rPr>
              <a:t>ByRef </a:t>
            </a:r>
            <a:r>
              <a:rPr lang="en-US">
                <a:cs typeface="Times New Roman" pitchFamily="18" charset="0"/>
              </a:rPr>
              <a:t>è il meccanismo di default</a:t>
            </a:r>
            <a:endParaRPr lang="en-GB"/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GB"/>
              <a:t>Visual Basic .NET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E’ sempre necessario specificare le parentesi quando invochiamo funzioni o procedure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Dobbiamo specificare le parentesi anche se la procedura non richiede parametri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 b="1">
                <a:cs typeface="Times New Roman" pitchFamily="18" charset="0"/>
              </a:rPr>
              <a:t>ByVal</a:t>
            </a:r>
            <a:r>
              <a:rPr lang="en-US">
                <a:cs typeface="Times New Roman" pitchFamily="18" charset="0"/>
              </a:rPr>
              <a:t> è il meccanismo di default</a:t>
            </a:r>
            <a:endParaRPr lang="en-GB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GB"/>
              <a:t>Argomenti Opzionali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447800"/>
            <a:ext cx="7194550" cy="3886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/>
              <a:t>Visual Basic 6.0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Non è obbligatorio specificare il default value di un parametro opzionale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Possiamo usare la funzione </a:t>
            </a:r>
            <a:r>
              <a:rPr lang="en-US" b="1">
                <a:cs typeface="Times New Roman" pitchFamily="18" charset="0"/>
              </a:rPr>
              <a:t>IsMissing</a:t>
            </a:r>
            <a:endParaRPr lang="en-US">
              <a:cs typeface="Times New Roman" pitchFamily="18" charset="0"/>
            </a:endParaRPr>
          </a:p>
          <a:p>
            <a:pPr>
              <a:buClr>
                <a:schemeClr val="accent2"/>
              </a:buClr>
            </a:pPr>
            <a:r>
              <a:rPr lang="en-GB"/>
              <a:t>Visual Basic .NET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E’ obbligatorio specificare il default value di un parametro opzionale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La funzione </a:t>
            </a:r>
            <a:r>
              <a:rPr lang="en-US" b="1">
                <a:cs typeface="Times New Roman" pitchFamily="18" charset="0"/>
              </a:rPr>
              <a:t>IsMissing</a:t>
            </a:r>
            <a:r>
              <a:rPr lang="en-US">
                <a:cs typeface="Times New Roman" pitchFamily="18" charset="0"/>
              </a:rPr>
              <a:t> non è supportata</a:t>
            </a:r>
            <a:endParaRPr lang="en-GB">
              <a:cs typeface="Times New Roman" pitchFamily="18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81000" y="5410200"/>
            <a:ext cx="8399463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Function Add(Value1 As Integer, Value2 As Integer,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Optional Value3 As Integer = 0) As Integer</a:t>
            </a:r>
            <a:endParaRPr lang="en-US" sz="180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GB"/>
              <a:t>Funzioni e Procedure precedute da Static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GB"/>
              <a:t>Visual Basic 6.0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Possiamo anteporre </a:t>
            </a:r>
            <a:r>
              <a:rPr lang="en-US" b="1">
                <a:cs typeface="Times New Roman" pitchFamily="18" charset="0"/>
              </a:rPr>
              <a:t>Static</a:t>
            </a:r>
            <a:r>
              <a:rPr lang="en-US">
                <a:cs typeface="Times New Roman" pitchFamily="18" charset="0"/>
              </a:rPr>
              <a:t> alla dichiarazione di una </a:t>
            </a:r>
            <a:r>
              <a:rPr lang="en-US" b="1">
                <a:cs typeface="Times New Roman" pitchFamily="18" charset="0"/>
              </a:rPr>
              <a:t>Function</a:t>
            </a:r>
            <a:r>
              <a:rPr lang="en-US">
                <a:cs typeface="Times New Roman" pitchFamily="18" charset="0"/>
              </a:rPr>
              <a:t> o di una </a:t>
            </a:r>
            <a:r>
              <a:rPr lang="en-US" b="1">
                <a:cs typeface="Times New Roman" pitchFamily="18" charset="0"/>
              </a:rPr>
              <a:t>Sub</a:t>
            </a:r>
            <a:endParaRPr lang="en-US">
              <a:cs typeface="Times New Roman" pitchFamily="18" charset="0"/>
            </a:endParaRP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Le variabili locali di queste procedure e funzioni manterranno il proprio valore se le invochiamo più volte</a:t>
            </a:r>
          </a:p>
          <a:p>
            <a:pPr>
              <a:buClr>
                <a:schemeClr val="accent2"/>
              </a:buClr>
            </a:pPr>
            <a:r>
              <a:rPr lang="en-GB"/>
              <a:t>Visual Basic .NET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Non possiamo anteporre </a:t>
            </a:r>
            <a:r>
              <a:rPr lang="en-US" b="1">
                <a:cs typeface="Times New Roman" pitchFamily="18" charset="0"/>
              </a:rPr>
              <a:t>Static</a:t>
            </a:r>
            <a:r>
              <a:rPr lang="en-US">
                <a:cs typeface="Times New Roman" pitchFamily="18" charset="0"/>
              </a:rPr>
              <a:t> alla dichiarazione di una </a:t>
            </a:r>
            <a:r>
              <a:rPr lang="en-US" b="1">
                <a:cs typeface="Times New Roman" pitchFamily="18" charset="0"/>
              </a:rPr>
              <a:t>Function</a:t>
            </a:r>
            <a:r>
              <a:rPr lang="en-US">
                <a:cs typeface="Times New Roman" pitchFamily="18" charset="0"/>
              </a:rPr>
              <a:t> o di una </a:t>
            </a:r>
            <a:r>
              <a:rPr lang="en-US" b="1">
                <a:cs typeface="Times New Roman" pitchFamily="18" charset="0"/>
              </a:rPr>
              <a:t>Sub</a:t>
            </a:r>
            <a:endParaRPr lang="en-US">
              <a:cs typeface="Times New Roman" pitchFamily="18" charset="0"/>
            </a:endParaRP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Dobbiamo dichiarare esplicitamente le Variabili Statiche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GB"/>
              <a:t>Restituire Valori tramite Funzioni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143000"/>
            <a:ext cx="7194550" cy="43434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/>
              <a:t>Visual Basic 6.0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“Usiamo” il nome della funzione per ritornare un valore </a:t>
            </a:r>
          </a:p>
          <a:p>
            <a:pPr lvl="1">
              <a:buClr>
                <a:schemeClr val="accent2"/>
              </a:buClr>
            </a:pPr>
            <a:endParaRPr lang="en-US">
              <a:cs typeface="Times New Roman" pitchFamily="18" charset="0"/>
            </a:endParaRPr>
          </a:p>
          <a:p>
            <a:pPr lvl="1">
              <a:buClr>
                <a:schemeClr val="accent2"/>
              </a:buClr>
            </a:pPr>
            <a:endParaRPr lang="en-US">
              <a:cs typeface="Times New Roman" pitchFamily="18" charset="0"/>
            </a:endParaRPr>
          </a:p>
          <a:p>
            <a:pPr lvl="1">
              <a:buClr>
                <a:schemeClr val="accent2"/>
              </a:buCl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>
              <a:buClr>
                <a:schemeClr val="accent2"/>
              </a:buClr>
            </a:pPr>
            <a:r>
              <a:rPr lang="en-GB"/>
              <a:t>Visual Basic .NET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Possiamo usare il nome della funzione…</a:t>
            </a:r>
          </a:p>
          <a:p>
            <a:pPr lvl="1"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…Ma anche avvalerci dell’istruzione </a:t>
            </a:r>
            <a:r>
              <a:rPr lang="en-US" b="1">
                <a:cs typeface="Times New Roman" pitchFamily="18" charset="0"/>
              </a:rPr>
              <a:t>Return</a:t>
            </a:r>
            <a:endParaRPr lang="en-GB">
              <a:cs typeface="Times New Roman" pitchFamily="18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63538" y="2362200"/>
            <a:ext cx="8399462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Function getValue() As String</a:t>
            </a:r>
          </a:p>
          <a:p>
            <a:r>
              <a:rPr lang="en-US" sz="1800">
                <a:latin typeface="Lucida Sans Typewriter" pitchFamily="49" charset="0"/>
              </a:rPr>
              <a:t>	getValue= “Valore”</a:t>
            </a:r>
          </a:p>
          <a:p>
            <a:r>
              <a:rPr lang="en-US" sz="1800">
                <a:latin typeface="Lucida Sans Typewriter" pitchFamily="49" charset="0"/>
              </a:rPr>
              <a:t>End Function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63538" y="5562600"/>
            <a:ext cx="8399462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Function getValue() As String</a:t>
            </a:r>
          </a:p>
          <a:p>
            <a:r>
              <a:rPr lang="en-US" sz="1800">
                <a:latin typeface="Lucida Sans Typewriter" pitchFamily="49" charset="0"/>
              </a:rPr>
              <a:t>	Return “Valore”</a:t>
            </a:r>
          </a:p>
          <a:p>
            <a:r>
              <a:rPr lang="en-US" sz="1800">
                <a:latin typeface="Lucida Sans Typewriter" pitchFamily="49" charset="0"/>
              </a:rPr>
              <a:t>End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Gestione degli errori</a:t>
            </a: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143000"/>
            <a:ext cx="7194550" cy="4999038"/>
          </a:xfrm>
        </p:spPr>
        <p:txBody>
          <a:bodyPr/>
          <a:lstStyle/>
          <a:p>
            <a:pPr marL="342900" indent="-342900"/>
            <a:r>
              <a:rPr lang="it-IT"/>
              <a:t>E’ ancora possibile usare </a:t>
            </a:r>
            <a:r>
              <a:rPr lang="it-IT" i="1"/>
              <a:t>On Error Goto/Resume</a:t>
            </a:r>
            <a:r>
              <a:rPr lang="it-IT"/>
              <a:t>, ma…</a:t>
            </a:r>
          </a:p>
          <a:p>
            <a:pPr marL="342900" indent="-342900"/>
            <a:r>
              <a:rPr lang="it-IT"/>
              <a:t>.NET tratta con gli errori mediante SEH (Structured Exception Handling). L’idea è questa:</a:t>
            </a:r>
          </a:p>
          <a:p>
            <a:pPr marL="742950" lvl="1" indent="-285750"/>
            <a:r>
              <a:rPr lang="it-IT"/>
              <a:t>il chiamato "lancia" un oggetto Exception</a:t>
            </a:r>
          </a:p>
          <a:p>
            <a:pPr marL="742950" lvl="1" indent="-285750"/>
            <a:r>
              <a:rPr lang="it-IT"/>
              <a:t>il chiamante "afferra" l'eccezione</a:t>
            </a:r>
          </a:p>
          <a:p>
            <a:pPr marL="742950" lvl="1" indent="-285750"/>
            <a:r>
              <a:rPr lang="it-IT"/>
              <a:t>le eccezioni non gestite risalgono lo stack delle chiamate (simile al meccanismo di VB6)</a:t>
            </a:r>
          </a:p>
          <a:p>
            <a:pPr marL="342900" indent="-342900"/>
            <a:r>
              <a:rPr lang="it-IT"/>
              <a:t>un oggetto eccezione deriva da System.Exception</a:t>
            </a:r>
          </a:p>
          <a:p>
            <a:pPr marL="742950" lvl="1" indent="-285750"/>
            <a:r>
              <a:rPr lang="it-IT"/>
              <a:t>simile all'oggetto Error di VB6</a:t>
            </a:r>
          </a:p>
          <a:p>
            <a:pPr marL="742950" lvl="1" indent="-285750"/>
            <a:r>
              <a:rPr lang="it-IT"/>
              <a:t>è possibile creare oggetti Exception custom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Eccezioni, come? Costrutto Try...catch...finally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it-IT" b="0"/>
              <a:t>Try </a:t>
            </a:r>
            <a:r>
              <a:rPr lang="it-IT"/>
              <a:t>definisce una regione "protetta"</a:t>
            </a:r>
          </a:p>
          <a:p>
            <a:pPr marL="342900" indent="-342900"/>
            <a:r>
              <a:rPr lang="it-IT"/>
              <a:t>i blocchi </a:t>
            </a:r>
            <a:r>
              <a:rPr lang="it-IT" b="0"/>
              <a:t>Catch </a:t>
            </a:r>
            <a:r>
              <a:rPr lang="it-IT"/>
              <a:t>sono eseguiti quando una eccezione è intercettata</a:t>
            </a:r>
          </a:p>
          <a:p>
            <a:pPr marL="742950" lvl="1" indent="-285750"/>
            <a:r>
              <a:rPr lang="it-IT"/>
              <a:t>l'ultimo blocco dovrebbe testare l'oggetto System.Exception generico</a:t>
            </a:r>
          </a:p>
          <a:p>
            <a:pPr marL="742950" lvl="1" indent="-285750"/>
            <a:r>
              <a:rPr lang="it-IT"/>
              <a:t>clausole </a:t>
            </a:r>
            <a:r>
              <a:rPr lang="it-IT" b="1"/>
              <a:t>When </a:t>
            </a:r>
            <a:r>
              <a:rPr lang="it-IT"/>
              <a:t>optionali per test più specifici</a:t>
            </a:r>
          </a:p>
          <a:p>
            <a:pPr marL="342900" indent="-342900"/>
            <a:r>
              <a:rPr lang="it-IT" b="0"/>
              <a:t>Finally </a:t>
            </a:r>
            <a:r>
              <a:rPr lang="it-IT"/>
              <a:t>contiene il codice che viene eseguito in ogni caso</a:t>
            </a:r>
            <a:endParaRPr lang="en-US"/>
          </a:p>
          <a:p>
            <a:pPr marL="342900" indent="-3429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447800"/>
            <a:ext cx="7194550" cy="4694238"/>
          </a:xfrm>
        </p:spPr>
        <p:txBody>
          <a:bodyPr/>
          <a:lstStyle/>
          <a:p>
            <a:r>
              <a:rPr lang="en-US"/>
              <a:t>IDE</a:t>
            </a:r>
          </a:p>
          <a:p>
            <a:r>
              <a:rPr lang="en-US"/>
              <a:t>Data Types</a:t>
            </a:r>
          </a:p>
          <a:p>
            <a:r>
              <a:rPr lang="en-US"/>
              <a:t>Uso delle Variabili</a:t>
            </a:r>
          </a:p>
          <a:p>
            <a:r>
              <a:rPr lang="en-US">
                <a:cs typeface="Times New Roman" pitchFamily="18" charset="0"/>
              </a:rPr>
              <a:t>Funzioni, Procedure, e Proprietà</a:t>
            </a:r>
            <a:endParaRPr lang="en-US"/>
          </a:p>
          <a:p>
            <a:r>
              <a:rPr lang="en-US"/>
              <a:t>Exception Handling</a:t>
            </a:r>
          </a:p>
          <a:p>
            <a:r>
              <a:rPr lang="en-US"/>
              <a:t>Creazione di Classi</a:t>
            </a:r>
          </a:p>
          <a:p>
            <a:r>
              <a:rPr lang="en-US"/>
              <a:t>Creazione e Distruzione di Oggetti</a:t>
            </a:r>
          </a:p>
          <a:p>
            <a:r>
              <a:rPr lang="en-US"/>
              <a:t>Ereditarietà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GB"/>
              <a:t>Try…Catch…Finally</a:t>
            </a:r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33400" y="1219200"/>
            <a:ext cx="8001000" cy="464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endParaRPr lang="en-US" sz="18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...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Try 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' Codice da “provare”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' Usare Exit Try per uscire dal blocco</a:t>
            </a:r>
          </a:p>
          <a:p>
            <a:endParaRPr lang="en-US" sz="18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Catch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' Implementiamo qui la gestione dell’eccezione</a:t>
            </a:r>
          </a:p>
          <a:p>
            <a:endParaRPr lang="en-US" sz="1800">
              <a:latin typeface="Lucida Sans Typewriter" pitchFamily="49" charset="0"/>
              <a:cs typeface="Times New Roman" pitchFamily="18" charset="0"/>
            </a:endParaRPr>
          </a:p>
          <a:p>
            <a:endParaRPr lang="en-US" sz="18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Finally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' Questa parte è opzionale…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' …ma se è presente viene sempre eseguita</a:t>
            </a:r>
          </a:p>
          <a:p>
            <a:endParaRPr lang="en-US" sz="18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End Try</a:t>
            </a:r>
          </a:p>
          <a:p>
            <a:r>
              <a:rPr lang="en-US" sz="1800">
                <a:latin typeface="Lucida Sans Typewriter" pitchFamily="49" charset="0"/>
                <a:cs typeface="Times New Roman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Filtraggio delle Eccezioni</a:t>
            </a:r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1000" y="1143000"/>
            <a:ext cx="8401050" cy="495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x, y, z As Integer, bSucceeded As Boolean = True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Try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‘Svariate righe di codice...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Catch eException As DivideByZeroException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MsgBox(“Hai provato a dividere per zero!")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bSucceeded = False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Catch eException As OverflowException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MsgBox(“Si è verificato un overflow.")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bSucceeded = False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...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Catch When Err.Number = 11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MsgBox(“Si è verificato un errore.")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bSucceeded = False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Finally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If bSucceeded Then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    ...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    End If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End Try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Generare Eccezioni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371600"/>
            <a:ext cx="7194550" cy="10668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/>
              <a:t>E’ ancora possibile usare Err.Raise, ma…</a:t>
            </a:r>
          </a:p>
          <a:p>
            <a:pPr>
              <a:buClr>
                <a:schemeClr val="accent2"/>
              </a:buClr>
            </a:pPr>
            <a:r>
              <a:rPr lang="en-GB"/>
              <a:t>…Dovremmo invece usare l’istruzione Throw</a:t>
            </a:r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81000" y="2590800"/>
            <a:ext cx="8399463" cy="3276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pPr eaLnBrk="1" hangingPunct="1"/>
            <a:r>
              <a:rPr lang="en-GB" sz="1800">
                <a:latin typeface="Lucida Sans Typewriter" pitchFamily="49" charset="0"/>
              </a:rPr>
              <a:t>Try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If x = 0 Then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    Throw New Exception("x è uguale a zero")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Else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    Throw New Exception("x è diverso da zero")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End If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Catch eException As Exception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MsgBox("Errore: " &amp; eException.Message)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Finally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  MsgBox(“Esecuzione del blocco Finally") 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End Try </a:t>
            </a:r>
            <a:endParaRPr lang="en-US" sz="1800">
              <a:latin typeface="Lucida Sans Typewriter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Defininire una Classe</a:t>
            </a:r>
            <a:endParaRPr lang="it-IT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371600"/>
            <a:ext cx="7194550" cy="4770438"/>
          </a:xfrm>
        </p:spPr>
        <p:txBody>
          <a:bodyPr/>
          <a:lstStyle/>
          <a:p>
            <a:r>
              <a:rPr lang="it-IT"/>
              <a:t>In VB6, una classe:</a:t>
            </a:r>
          </a:p>
          <a:p>
            <a:pPr lvl="1"/>
            <a:r>
              <a:rPr lang="it-IT"/>
              <a:t>è un file </a:t>
            </a:r>
            <a:r>
              <a:rPr lang="it-IT" i="1"/>
              <a:t>.cls</a:t>
            </a:r>
          </a:p>
          <a:p>
            <a:pPr lvl="1"/>
            <a:r>
              <a:rPr lang="it-IT"/>
              <a:t>Ha come nome il nome del file</a:t>
            </a:r>
          </a:p>
          <a:p>
            <a:pPr lvl="1"/>
            <a:endParaRPr lang="it-IT"/>
          </a:p>
          <a:p>
            <a:r>
              <a:rPr lang="it-IT"/>
              <a:t>In VB.NET, una classe:</a:t>
            </a:r>
          </a:p>
          <a:p>
            <a:pPr lvl="1"/>
            <a:r>
              <a:rPr lang="it-IT"/>
              <a:t>È un blocco di codice </a:t>
            </a:r>
            <a:r>
              <a:rPr lang="it-IT" i="1"/>
              <a:t>Class…End Class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81000" y="4648200"/>
            <a:ext cx="8399463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pPr eaLnBrk="1" hangingPunct="1"/>
            <a:r>
              <a:rPr lang="en-GB" sz="1800">
                <a:latin typeface="Lucida Sans Typewriter" pitchFamily="49" charset="0"/>
              </a:rPr>
              <a:t>Public Class </a:t>
            </a:r>
            <a:r>
              <a:rPr lang="en-GB" sz="1800" i="1">
                <a:latin typeface="Lucida Sans Typewriter" pitchFamily="49" charset="0"/>
              </a:rPr>
              <a:t>MiaClasse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	Public Sub MioMetodo()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	End Sub</a:t>
            </a:r>
          </a:p>
          <a:p>
            <a:pPr eaLnBrk="1" hangingPunct="1"/>
            <a:r>
              <a:rPr lang="en-GB" sz="1800">
                <a:latin typeface="Lucida Sans Typewriter" pitchFamily="49" charset="0"/>
              </a:rPr>
              <a:t>End Class </a:t>
            </a:r>
            <a:endParaRPr lang="en-US" sz="180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Uso dei Costruttori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143000"/>
            <a:ext cx="7194550" cy="11430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/>
              <a:t>Sub New rimpiazza Class_Initialize</a:t>
            </a:r>
          </a:p>
          <a:p>
            <a:pPr>
              <a:buClr>
                <a:schemeClr val="accent2"/>
              </a:buClr>
            </a:pPr>
            <a:r>
              <a:rPr lang="en-US"/>
              <a:t>Viene eseguita quando l’oggetto è istanziato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81000" y="2209800"/>
            <a:ext cx="840105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Sub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New</a:t>
            </a:r>
            <a:r>
              <a:rPr lang="en-US" sz="1600">
                <a:latin typeface="Lucida Sans Typewriter" pitchFamily="49" charset="0"/>
              </a:rPr>
              <a:t>( )</a:t>
            </a:r>
          </a:p>
          <a:p>
            <a:r>
              <a:rPr lang="en-US" sz="1600">
                <a:latin typeface="Lucida Sans Typewriter" pitchFamily="49" charset="0"/>
              </a:rPr>
              <a:t>    intValue = 1</a:t>
            </a:r>
          </a:p>
          <a:p>
            <a:r>
              <a:rPr lang="en-US" sz="1600">
                <a:latin typeface="Lucida Sans Typewriter" pitchFamily="49" charset="0"/>
              </a:rPr>
              <a:t>End Sub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61950" y="4648200"/>
            <a:ext cx="840105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Sub New(ByVal i As Integer)</a:t>
            </a:r>
          </a:p>
          <a:p>
            <a:r>
              <a:rPr lang="en-US" sz="1600">
                <a:latin typeface="Lucida Sans Typewriter" pitchFamily="49" charset="0"/>
              </a:rPr>
              <a:t>    intValue = i</a:t>
            </a:r>
          </a:p>
          <a:p>
            <a:r>
              <a:rPr lang="en-US" sz="1600">
                <a:latin typeface="Lucida Sans Typewriter" pitchFamily="49" charset="0"/>
              </a:rPr>
              <a:t>End Sub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1050925" y="3789363"/>
            <a:ext cx="71945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79400" indent="-279400">
              <a:lnSpc>
                <a:spcPct val="90000"/>
              </a:lnSpc>
              <a:spcBef>
                <a:spcPct val="6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en-US" sz="2400" b="1"/>
              <a:t>Possiamo specificare più costruttori per la stessa classe (Overload)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Uso dei Distruttori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066800"/>
            <a:ext cx="7194550" cy="312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Sub Finalize rimpiazza l’evento Class_Terminate</a:t>
            </a:r>
          </a:p>
          <a:p>
            <a:pPr>
              <a:lnSpc>
                <a:spcPct val="80000"/>
              </a:lnSpc>
            </a:pPr>
            <a:r>
              <a:rPr lang="en-US"/>
              <a:t>La usiamo per liberare le risorse usate dall’oggeto </a:t>
            </a:r>
          </a:p>
          <a:p>
            <a:pPr>
              <a:lnSpc>
                <a:spcPct val="80000"/>
              </a:lnSpc>
            </a:pPr>
            <a:r>
              <a:rPr lang="en-US"/>
              <a:t>Viene eseguita quando il GC distrugge l’oggetto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</a:pPr>
            <a:r>
              <a:rPr lang="en-US"/>
              <a:t>Usiamo </a:t>
            </a:r>
            <a:r>
              <a:rPr lang="en-US" i="1"/>
              <a:t>x = Nothing</a:t>
            </a:r>
            <a:r>
              <a:rPr lang="en-US"/>
              <a:t> per permettere la Garbage Collection</a:t>
            </a:r>
          </a:p>
          <a:p>
            <a:pPr lvl="1">
              <a:lnSpc>
                <a:spcPct val="80000"/>
              </a:lnSpc>
            </a:pPr>
            <a:r>
              <a:rPr lang="en-US"/>
              <a:t>Attenzione: la distruzione potrebbe non avvenire immediatamente!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57200" y="4191000"/>
            <a:ext cx="840105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800">
                <a:latin typeface="Lucida Sans Typewriter" pitchFamily="49" charset="0"/>
              </a:rPr>
              <a:t>Protected Overrides Sub </a:t>
            </a: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Finalize</a:t>
            </a:r>
            <a:r>
              <a:rPr lang="en-US" sz="1800">
                <a:latin typeface="Lucida Sans Typewriter" pitchFamily="49" charset="0"/>
              </a:rPr>
              <a:t>( )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Lucida Sans Typewriter" pitchFamily="49" charset="0"/>
              </a:rPr>
              <a:t>    'Chiudiamo le connessioni e liberiamo le risorse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Lucida Sans Typewriter" pitchFamily="49" charset="0"/>
              </a:rPr>
              <a:t>    conn.Close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Lucida Sans Typewriter" pitchFamily="49" charset="0"/>
              </a:rPr>
              <a:t>End Sub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438150" y="2286000"/>
            <a:ext cx="840105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 ma non istanzia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c1 As TestClass	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‘Varie righe di codice…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c1 = New TestClass()		‘L’istanziazione avviene ora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38150" y="2286000"/>
            <a:ext cx="840105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 ma non istanzia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c1 As TestClass	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‘Varie righe di codice…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c1 = New TestClass()		‘L’istanziazione avviene ora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il default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c2 As TestClass = New TestClass()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38150" y="2286000"/>
            <a:ext cx="840105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 ma non istanzia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c1 As TestClass	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‘Varie righe di codice…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c1 = New TestClass()		‘L’istanziazione avviene ora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 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il default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c2 As TestClass = New TestClass()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il default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c3 As New TestClass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 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Istanziare e Inizializzare Oggetti</a:t>
            </a:r>
            <a:endParaRPr 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194550" cy="838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>
                <a:cs typeface="Times New Roman" pitchFamily="18" charset="0"/>
              </a:rPr>
              <a:t>Possiamo istanziare ed inizializzare un oggetto con una singola riga di codice 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441325" y="2286000"/>
            <a:ext cx="840105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 ma non istanzia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c1 As TestClass	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‘Varie righe di codice…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c1 = New TestClass( )		‘L’istanziazione avviene ora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 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il default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c2 As TestClass = New TestClass( )</a:t>
            </a:r>
          </a:p>
          <a:p>
            <a:endParaRPr lang="en-US" sz="1700">
              <a:latin typeface="Lucida Sans Typewriter" pitchFamily="49" charset="0"/>
              <a:cs typeface="Times New Roman" pitchFamily="18" charset="0"/>
            </a:endParaRP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il default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c3 As New TestClass( )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 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'Dichiara, istanzia e inizializza usando un altro constructor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c4 As New TestClass(10)</a:t>
            </a:r>
          </a:p>
          <a:p>
            <a:r>
              <a:rPr lang="en-US" sz="1700">
                <a:latin typeface="Lucida Sans Typewriter" pitchFamily="49" charset="0"/>
                <a:cs typeface="Times New Roman" pitchFamily="18" charset="0"/>
              </a:rPr>
              <a:t>Dim c5 As TestClass = New TestClass(10)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 autoUpdateAnimBg="0"/>
      <p:bldP spid="115716" grpId="0" animBg="1" autoUpdateAnimBg="0"/>
      <p:bldP spid="11571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942975" y="1117600"/>
            <a:ext cx="7242175" cy="5008563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735263" y="2840038"/>
            <a:ext cx="4876800" cy="3097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516063" y="2840038"/>
            <a:ext cx="1219200" cy="3103562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 b="1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Uso dei Modificatori di Accesso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/>
              <a:t>Specificano l’accessibilità di Variabili e Procedure</a:t>
            </a:r>
          </a:p>
        </p:txBody>
      </p:sp>
      <p:graphicFrame>
        <p:nvGraphicFramePr>
          <p:cNvPr id="74789" name="Group 37"/>
          <p:cNvGraphicFramePr>
            <a:graphicFrameLocks noGrp="1"/>
          </p:cNvGraphicFramePr>
          <p:nvPr/>
        </p:nvGraphicFramePr>
        <p:xfrm>
          <a:off x="1516063" y="2474913"/>
          <a:ext cx="6096000" cy="3457575"/>
        </p:xfrm>
        <a:graphic>
          <a:graphicData uri="http://schemas.openxmlformats.org/drawingml/2006/table">
            <a:tbl>
              <a:tblPr/>
              <a:tblGrid>
                <a:gridCol w="1219200"/>
                <a:gridCol w="4876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Keyword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Definizione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Public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Accessibile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ovunque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Private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Accessible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solo all’interno dello stesso tipo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Friend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Accessible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all’interno dello stesso tipo e da codice implementato all’interno dello stesso assembly.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Protected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Disponibile solo per i membri di una classe. Accessibile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alla classe ed alle sue classi derivate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Protected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Friend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Unione di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Protected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Friend.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Dichiarazione di Metodi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Stessa Sintassi di Visual Basic 6.0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11175" y="2438400"/>
            <a:ext cx="8401050" cy="2178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Public Sub TestIt(ByVal x As Integer)</a:t>
            </a:r>
          </a:p>
          <a:p>
            <a:r>
              <a:rPr lang="en-US" sz="1800">
                <a:latin typeface="Lucida Sans Typewriter" pitchFamily="49" charset="0"/>
              </a:rPr>
              <a:t>...</a:t>
            </a:r>
          </a:p>
          <a:p>
            <a:r>
              <a:rPr lang="en-US" sz="1800">
                <a:latin typeface="Lucida Sans Typewriter" pitchFamily="49" charset="0"/>
              </a:rPr>
              <a:t>End Sub</a:t>
            </a:r>
          </a:p>
          <a:p>
            <a:endParaRPr lang="en-US" sz="1800">
              <a:latin typeface="Lucida Sans Typewriter" pitchFamily="49" charset="0"/>
            </a:endParaRPr>
          </a:p>
          <a:p>
            <a:r>
              <a:rPr lang="en-US" sz="1800">
                <a:latin typeface="Lucida Sans Typewriter" pitchFamily="49" charset="0"/>
              </a:rPr>
              <a:t>Public Function GetIt( ) As Integer</a:t>
            </a:r>
          </a:p>
          <a:p>
            <a:r>
              <a:rPr lang="en-US" sz="1800">
                <a:latin typeface="Lucida Sans Typewriter" pitchFamily="49" charset="0"/>
              </a:rPr>
              <a:t>...</a:t>
            </a:r>
          </a:p>
          <a:p>
            <a:r>
              <a:rPr lang="en-US" sz="1800">
                <a:latin typeface="Lucida Sans Typewriter" pitchFamily="49" charset="0"/>
              </a:rPr>
              <a:t>End Function</a:t>
            </a:r>
            <a:endParaRPr 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Dichiarazione di Proprietà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752600"/>
            <a:ext cx="7194550" cy="584200"/>
          </a:xfrm>
        </p:spPr>
        <p:txBody>
          <a:bodyPr/>
          <a:lstStyle/>
          <a:p>
            <a:r>
              <a:rPr lang="en-US"/>
              <a:t>Sintassi differente da quella di Visual Basic 6.0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1000" y="2286000"/>
            <a:ext cx="840105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Property MyData( ) As Integer</a:t>
            </a:r>
          </a:p>
          <a:p>
            <a:r>
              <a:rPr lang="en-US" sz="1600">
                <a:latin typeface="Lucida Sans Typewriter" pitchFamily="49" charset="0"/>
              </a:rPr>
              <a:t>    Get</a:t>
            </a:r>
          </a:p>
          <a:p>
            <a:r>
              <a:rPr lang="en-US" sz="1600">
                <a:latin typeface="Lucida Sans Typewriter" pitchFamily="49" charset="0"/>
              </a:rPr>
              <a:t>      Return intMyData	 	'Ritorna una variabile locale</a:t>
            </a:r>
          </a:p>
          <a:p>
            <a:r>
              <a:rPr lang="en-US" sz="1600">
                <a:latin typeface="Lucida Sans Typewriter" pitchFamily="49" charset="0"/>
              </a:rPr>
              <a:t>    End Get</a:t>
            </a:r>
          </a:p>
          <a:p>
            <a:r>
              <a:rPr lang="en-US" sz="1600">
                <a:latin typeface="Lucida Sans Typewriter" pitchFamily="49" charset="0"/>
              </a:rPr>
              <a:t>    Set (ByVal Value As Integer)</a:t>
            </a:r>
          </a:p>
          <a:p>
            <a:r>
              <a:rPr lang="en-US" sz="1600">
                <a:latin typeface="Lucida Sans Typewriter" pitchFamily="49" charset="0"/>
              </a:rPr>
              <a:t>      intMyData = Value	‘Memorizza il valore un una variabile</a:t>
            </a:r>
          </a:p>
          <a:p>
            <a:r>
              <a:rPr lang="en-US" sz="1600">
                <a:latin typeface="Lucida Sans Typewriter" pitchFamily="49" charset="0"/>
              </a:rPr>
              <a:t>    End Set</a:t>
            </a:r>
          </a:p>
          <a:p>
            <a:r>
              <a:rPr lang="en-US" sz="1600">
                <a:latin typeface="Lucida Sans Typewriter" pitchFamily="49" charset="0"/>
              </a:rPr>
              <a:t>End Property</a:t>
            </a:r>
          </a:p>
        </p:txBody>
      </p:sp>
      <p:grpSp>
        <p:nvGrpSpPr>
          <p:cNvPr id="76805" name="Group 5"/>
          <p:cNvGrpSpPr>
            <a:grpSpLocks/>
          </p:cNvGrpSpPr>
          <p:nvPr/>
        </p:nvGrpSpPr>
        <p:grpSpPr bwMode="auto">
          <a:xfrm>
            <a:off x="381000" y="4572000"/>
            <a:ext cx="8401050" cy="1828800"/>
            <a:chOff x="330" y="2880"/>
            <a:chExt cx="5292" cy="1152"/>
          </a:xfrm>
        </p:grpSpPr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330" y="3216"/>
              <a:ext cx="5292" cy="8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CECECE"/>
              </a:outerShdw>
            </a:effectLst>
          </p:spPr>
          <p:txBody>
            <a:bodyPr wrap="none" anchor="ctr"/>
            <a:lstStyle/>
            <a:p>
              <a:r>
                <a:rPr lang="en-US" sz="1600">
                  <a:latin typeface="Lucida Sans Typewriter" pitchFamily="49" charset="0"/>
                </a:rPr>
                <a:t>Public </a:t>
              </a:r>
              <a:r>
                <a:rPr lang="en-US" sz="1600">
                  <a:solidFill>
                    <a:schemeClr val="accent2"/>
                  </a:solidFill>
                  <a:latin typeface="Lucida Sans Typewriter" pitchFamily="49" charset="0"/>
                </a:rPr>
                <a:t>ReadOnly</a:t>
              </a:r>
              <a:r>
                <a:rPr lang="en-US" sz="1600">
                  <a:latin typeface="Lucida Sans Typewriter" pitchFamily="49" charset="0"/>
                </a:rPr>
                <a:t> Property MyData( ) As Integer</a:t>
              </a:r>
            </a:p>
            <a:p>
              <a:r>
                <a:rPr lang="en-US" sz="1600">
                  <a:latin typeface="Lucida Sans Typewriter" pitchFamily="49" charset="0"/>
                </a:rPr>
                <a:t>    Get</a:t>
              </a:r>
            </a:p>
            <a:p>
              <a:r>
                <a:rPr lang="en-US" sz="1600">
                  <a:latin typeface="Lucida Sans Typewriter" pitchFamily="49" charset="0"/>
                </a:rPr>
                <a:t>      Return intMyData	</a:t>
              </a:r>
            </a:p>
            <a:p>
              <a:r>
                <a:rPr lang="en-US" sz="1600">
                  <a:latin typeface="Lucida Sans Typewriter" pitchFamily="49" charset="0"/>
                </a:rPr>
                <a:t>    End Get</a:t>
              </a:r>
            </a:p>
            <a:p>
              <a:r>
                <a:rPr lang="en-US" sz="1600">
                  <a:latin typeface="Lucida Sans Typewriter" pitchFamily="49" charset="0"/>
                </a:rPr>
                <a:t>End Property</a:t>
              </a:r>
            </a:p>
          </p:txBody>
        </p:sp>
        <p:sp>
          <p:nvSpPr>
            <p:cNvPr id="76807" name="Rectangle 7"/>
            <p:cNvSpPr>
              <a:spLocks noChangeArrowheads="1"/>
            </p:cNvSpPr>
            <p:nvPr/>
          </p:nvSpPr>
          <p:spPr bwMode="auto">
            <a:xfrm>
              <a:off x="660" y="2880"/>
              <a:ext cx="45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279400" indent="-279400">
                <a:lnSpc>
                  <a:spcPct val="90000"/>
                </a:lnSpc>
                <a:spcBef>
                  <a:spcPct val="60000"/>
                </a:spcBef>
                <a:buClr>
                  <a:srgbClr val="D60093"/>
                </a:buClr>
                <a:buSzPct val="70000"/>
                <a:buFont typeface="Wingdings" pitchFamily="2" charset="2"/>
                <a:buChar char="n"/>
              </a:pPr>
              <a:r>
                <a:rPr lang="en-US" sz="2400" b="1"/>
                <a:t>Keyword ReadOnly e WriteOnly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Scelta di un Project Template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0925" y="1524000"/>
            <a:ext cx="6797675" cy="2743200"/>
          </a:xfrm>
        </p:spPr>
        <p:txBody>
          <a:bodyPr/>
          <a:lstStyle/>
          <a:p>
            <a:r>
              <a:rPr lang="en-US" sz="2000"/>
              <a:t>Windows Application</a:t>
            </a:r>
          </a:p>
          <a:p>
            <a:r>
              <a:rPr lang="en-US" sz="2000"/>
              <a:t>Class Library</a:t>
            </a:r>
          </a:p>
          <a:p>
            <a:r>
              <a:rPr lang="en-US" sz="2000"/>
              <a:t>Windows Control Library</a:t>
            </a:r>
          </a:p>
          <a:p>
            <a:r>
              <a:rPr lang="en-US" sz="2000"/>
              <a:t>ASP .NET Web Application / Service / Control Library</a:t>
            </a:r>
          </a:p>
          <a:p>
            <a:r>
              <a:rPr lang="en-US" sz="2000"/>
              <a:t>Console Application</a:t>
            </a:r>
          </a:p>
          <a:p>
            <a:r>
              <a:rPr lang="en-US" sz="2000"/>
              <a:t>Windows Service</a:t>
            </a:r>
          </a:p>
        </p:txBody>
      </p:sp>
      <p:pic>
        <p:nvPicPr>
          <p:cNvPr id="123908" name="Picture 4" descr="project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3473450"/>
            <a:ext cx="3902075" cy="267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Overloading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194550" cy="2209800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it-IT" sz="2000"/>
              <a:t>Una classe può contenere metodi con stesso nome e signature differente</a:t>
            </a:r>
          </a:p>
          <a:p>
            <a:pPr marL="742950" lvl="1" indent="-285750">
              <a:lnSpc>
                <a:spcPct val="80000"/>
              </a:lnSpc>
            </a:pPr>
            <a:r>
              <a:rPr lang="it-IT" sz="1800"/>
              <a:t>una alternativa ai parametri Optional</a:t>
            </a:r>
          </a:p>
          <a:p>
            <a:pPr marL="742950" lvl="1" indent="-285750">
              <a:lnSpc>
                <a:spcPct val="80000"/>
              </a:lnSpc>
            </a:pPr>
            <a:r>
              <a:rPr lang="it-IT" sz="1800"/>
              <a:t>più robusti: errori a compile time</a:t>
            </a:r>
          </a:p>
          <a:p>
            <a:pPr marL="342900" indent="-342900">
              <a:lnSpc>
                <a:spcPct val="80000"/>
              </a:lnSpc>
            </a:pPr>
            <a:r>
              <a:rPr lang="it-IT" sz="2000"/>
              <a:t>Non deve esistere ambiguità</a:t>
            </a:r>
          </a:p>
          <a:p>
            <a:pPr marL="742950" lvl="1" indent="-285750">
              <a:lnSpc>
                <a:spcPct val="80000"/>
              </a:lnSpc>
            </a:pPr>
            <a:r>
              <a:rPr lang="it-IT" sz="1800"/>
              <a:t>metodi non possono differire solo per il tipo di ritorno o argomenti opzionali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81000" y="3276600"/>
            <a:ext cx="8401050" cy="2146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Function Display(s As String) As String</a:t>
            </a:r>
          </a:p>
          <a:p>
            <a:r>
              <a:rPr lang="en-US" sz="1600">
                <a:latin typeface="Lucida Sans Typewriter" pitchFamily="49" charset="0"/>
              </a:rPr>
              <a:t>    MsgBox("String: " &amp; s)</a:t>
            </a:r>
          </a:p>
          <a:p>
            <a:r>
              <a:rPr lang="en-US" sz="1600">
                <a:latin typeface="Lucida Sans Typewriter" pitchFamily="49" charset="0"/>
              </a:rPr>
              <a:t>    Return "String"</a:t>
            </a:r>
          </a:p>
          <a:p>
            <a:r>
              <a:rPr lang="en-US" sz="1600">
                <a:latin typeface="Lucida Sans Typewriter" pitchFamily="49" charset="0"/>
              </a:rPr>
              <a:t>End Sub</a:t>
            </a:r>
          </a:p>
          <a:p>
            <a:endParaRPr lang="en-US" sz="500">
              <a:latin typeface="Lucida Sans Typewriter" pitchFamily="49" charset="0"/>
            </a:endParaRPr>
          </a:p>
          <a:p>
            <a:r>
              <a:rPr lang="en-US" sz="1600">
                <a:latin typeface="Lucida Sans Typewriter" pitchFamily="49" charset="0"/>
              </a:rPr>
              <a:t>Public Function Display(i As Integer) As Integer</a:t>
            </a:r>
          </a:p>
          <a:p>
            <a:r>
              <a:rPr lang="en-US" sz="1600">
                <a:latin typeface="Lucida Sans Typewriter" pitchFamily="49" charset="0"/>
              </a:rPr>
              <a:t>    MsgBox("Integer: " &amp; i)</a:t>
            </a:r>
          </a:p>
          <a:p>
            <a:r>
              <a:rPr lang="en-US" sz="1600">
                <a:latin typeface="Lucida Sans Typewriter" pitchFamily="49" charset="0"/>
              </a:rPr>
              <a:t>    Return 1</a:t>
            </a:r>
          </a:p>
          <a:p>
            <a:r>
              <a:rPr lang="en-US" sz="1600">
                <a:latin typeface="Lucida Sans Typewriter" pitchFamily="49" charset="0"/>
              </a:rPr>
              <a:t>End Function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686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  <a:buClr>
                <a:srgbClr val="D60093"/>
              </a:buClr>
              <a:buSzPct val="70000"/>
              <a:buFont typeface="Wingdings" pitchFamily="2" charset="2"/>
              <a:buChar char="n"/>
            </a:pPr>
            <a:r>
              <a:rPr lang="en-US" sz="2000" b="1"/>
              <a:t>L’istruzione </a:t>
            </a:r>
            <a:r>
              <a:rPr lang="en-US" sz="2000" b="1" i="1"/>
              <a:t>Overloads</a:t>
            </a:r>
            <a:r>
              <a:rPr lang="en-US" sz="2000" b="1"/>
              <a:t> è obbligatoria solo per i metodi ereditati</a:t>
            </a:r>
            <a:endParaRPr lang="it-IT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Cosa è l’Ereditarietà?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524000"/>
            <a:ext cx="719455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Possibilità per una classe </a:t>
            </a:r>
            <a:r>
              <a:rPr lang="en-US" i="1"/>
              <a:t>Derivata</a:t>
            </a:r>
            <a:r>
              <a:rPr lang="en-US"/>
              <a:t> di ereditare da una classe </a:t>
            </a:r>
            <a:r>
              <a:rPr lang="en-US" i="1"/>
              <a:t>Base</a:t>
            </a:r>
          </a:p>
          <a:p>
            <a:pPr>
              <a:lnSpc>
                <a:spcPct val="80000"/>
              </a:lnSpc>
            </a:pPr>
            <a:r>
              <a:rPr lang="en-US"/>
              <a:t>Proprietà, Metodi, Eventi, e gestori d’Evento possono essere ereditati</a:t>
            </a:r>
          </a:p>
          <a:p>
            <a:pPr>
              <a:lnSpc>
                <a:spcPct val="80000"/>
              </a:lnSpc>
            </a:pPr>
            <a:r>
              <a:rPr lang="en-US"/>
              <a:t>Keyword</a:t>
            </a:r>
          </a:p>
          <a:p>
            <a:pPr lvl="1">
              <a:lnSpc>
                <a:spcPct val="80000"/>
              </a:lnSpc>
            </a:pPr>
            <a:r>
              <a:rPr lang="en-US" b="1"/>
              <a:t>Inherits</a:t>
            </a:r>
            <a:r>
              <a:rPr lang="en-US"/>
              <a:t> – eredita da una classe base</a:t>
            </a:r>
          </a:p>
          <a:p>
            <a:pPr lvl="1">
              <a:lnSpc>
                <a:spcPct val="80000"/>
              </a:lnSpc>
            </a:pPr>
            <a:r>
              <a:rPr lang="en-US" b="1"/>
              <a:t>NotInheritable</a:t>
            </a:r>
            <a:r>
              <a:rPr lang="en-US"/>
              <a:t> – classe non ereditabile</a:t>
            </a:r>
          </a:p>
          <a:p>
            <a:pPr lvl="1">
              <a:lnSpc>
                <a:spcPct val="80000"/>
              </a:lnSpc>
            </a:pPr>
            <a:r>
              <a:rPr lang="en-US" b="1"/>
              <a:t>MustInherit</a:t>
            </a:r>
            <a:r>
              <a:rPr lang="en-US"/>
              <a:t> – classe astratta: non si può istanziare, ma solo ereditare</a:t>
            </a:r>
          </a:p>
          <a:p>
            <a:pPr lvl="1">
              <a:lnSpc>
                <a:spcPct val="80000"/>
              </a:lnSpc>
            </a:pPr>
            <a:r>
              <a:rPr lang="en-US" b="1"/>
              <a:t>Protected</a:t>
            </a:r>
            <a:r>
              <a:rPr lang="en-US"/>
              <a:t> – sono i membri della classe base disponibili solo alla classe derivata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Overriding e Overloading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 classe derivata può effettuare l’Override di una Proprietà o di un Metodo ereditati</a:t>
            </a:r>
          </a:p>
          <a:p>
            <a:pPr lvl="1"/>
            <a:r>
              <a:rPr lang="en-US" b="1"/>
              <a:t>Overridable</a:t>
            </a:r>
            <a:r>
              <a:rPr lang="en-US"/>
              <a:t> – può “subire” Override</a:t>
            </a:r>
          </a:p>
          <a:p>
            <a:pPr lvl="1"/>
            <a:r>
              <a:rPr lang="en-US" b="1"/>
              <a:t>MustOverride</a:t>
            </a:r>
            <a:r>
              <a:rPr lang="en-US"/>
              <a:t> – la classe derivata </a:t>
            </a:r>
            <a:r>
              <a:rPr lang="en-US" u="sng"/>
              <a:t>deve</a:t>
            </a:r>
            <a:r>
              <a:rPr lang="en-US"/>
              <a:t> effettuare l’Override</a:t>
            </a:r>
          </a:p>
          <a:p>
            <a:pPr lvl="1"/>
            <a:r>
              <a:rPr lang="en-US" b="1"/>
              <a:t>Overrides</a:t>
            </a:r>
            <a:r>
              <a:rPr lang="en-US"/>
              <a:t> – sostituisce l’implementazione presente nella classe base</a:t>
            </a:r>
          </a:p>
          <a:p>
            <a:pPr lvl="1"/>
            <a:r>
              <a:rPr lang="en-US" b="1"/>
              <a:t>NotOverridable</a:t>
            </a:r>
            <a:r>
              <a:rPr lang="en-US"/>
              <a:t> – non supporta l’Override (default)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Esempio di Ereditarietà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57200" y="1092200"/>
            <a:ext cx="840105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Class BaseClass</a:t>
            </a:r>
          </a:p>
          <a:p>
            <a:endParaRPr lang="en-US" sz="700">
              <a:latin typeface="Lucida Sans Typewriter" pitchFamily="49" charset="0"/>
            </a:endParaRPr>
          </a:p>
          <a:p>
            <a:r>
              <a:rPr lang="en-US" sz="1600">
                <a:latin typeface="Lucida Sans Typewriter" pitchFamily="49" charset="0"/>
              </a:rPr>
              <a:t>    Public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Overridable</a:t>
            </a:r>
            <a:r>
              <a:rPr lang="en-US" sz="1600">
                <a:latin typeface="Lucida Sans Typewriter" pitchFamily="49" charset="0"/>
              </a:rPr>
              <a:t> Sub OverrideMethod( )</a:t>
            </a:r>
          </a:p>
          <a:p>
            <a:r>
              <a:rPr lang="en-US" sz="1600">
                <a:latin typeface="Lucida Sans Typewriter" pitchFamily="49" charset="0"/>
              </a:rPr>
              <a:t>        MsgBox("Base OverrideMethod")</a:t>
            </a:r>
          </a:p>
          <a:p>
            <a:r>
              <a:rPr lang="en-US" sz="1600">
                <a:latin typeface="Lucida Sans Typewriter" pitchFamily="49" charset="0"/>
              </a:rPr>
              <a:t>    End Sub</a:t>
            </a:r>
          </a:p>
          <a:p>
            <a:endParaRPr lang="en-US" sz="500">
              <a:latin typeface="Lucida Sans Typewriter" pitchFamily="49" charset="0"/>
            </a:endParaRPr>
          </a:p>
          <a:p>
            <a:r>
              <a:rPr lang="en-US" sz="1600">
                <a:latin typeface="Lucida Sans Typewriter" pitchFamily="49" charset="0"/>
              </a:rPr>
              <a:t>    Public Sub Other( )</a:t>
            </a:r>
          </a:p>
          <a:p>
            <a:r>
              <a:rPr lang="en-US" sz="1600">
                <a:latin typeface="Lucida Sans Typewriter" pitchFamily="49" charset="0"/>
              </a:rPr>
              <a:t>        MsgBox("Base Other– not overridable")</a:t>
            </a:r>
          </a:p>
          <a:p>
            <a:r>
              <a:rPr lang="en-US" sz="1600">
                <a:latin typeface="Lucida Sans Typewriter" pitchFamily="49" charset="0"/>
              </a:rPr>
              <a:t>    End Sub</a:t>
            </a:r>
          </a:p>
          <a:p>
            <a:r>
              <a:rPr lang="en-US" sz="1600">
                <a:latin typeface="Lucida Sans Typewriter" pitchFamily="49" charset="0"/>
              </a:rPr>
              <a:t>End Class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7200" y="3378200"/>
            <a:ext cx="840105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Public Class DerivedClass</a:t>
            </a:r>
          </a:p>
          <a:p>
            <a:r>
              <a:rPr lang="en-US" sz="1600">
                <a:latin typeface="Lucida Sans Typewriter" pitchFamily="49" charset="0"/>
              </a:rPr>
              <a:t>   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Inherits</a:t>
            </a:r>
            <a:r>
              <a:rPr lang="en-US" sz="1600">
                <a:latin typeface="Lucida Sans Typewriter" pitchFamily="49" charset="0"/>
              </a:rPr>
              <a:t> BaseClass</a:t>
            </a:r>
          </a:p>
          <a:p>
            <a:endParaRPr lang="en-US" sz="500">
              <a:latin typeface="Lucida Sans Typewriter" pitchFamily="49" charset="0"/>
            </a:endParaRPr>
          </a:p>
          <a:p>
            <a:r>
              <a:rPr lang="en-US" sz="1600">
                <a:latin typeface="Lucida Sans Typewriter" pitchFamily="49" charset="0"/>
              </a:rPr>
              <a:t>    Public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Overrides</a:t>
            </a:r>
            <a:r>
              <a:rPr lang="en-US" sz="1600">
                <a:latin typeface="Lucida Sans Typewriter" pitchFamily="49" charset="0"/>
              </a:rPr>
              <a:t> Sub OverrideMethod( )</a:t>
            </a:r>
          </a:p>
          <a:p>
            <a:r>
              <a:rPr lang="en-US" sz="1600">
                <a:latin typeface="Lucida Sans Typewriter" pitchFamily="49" charset="0"/>
              </a:rPr>
              <a:t>        MsgBox("Derived OverrideMethod")</a:t>
            </a:r>
          </a:p>
          <a:p>
            <a:r>
              <a:rPr lang="en-US" sz="1600">
                <a:latin typeface="Lucida Sans Typewriter" pitchFamily="49" charset="0"/>
              </a:rPr>
              <a:t>    End Sub</a:t>
            </a:r>
          </a:p>
          <a:p>
            <a:r>
              <a:rPr lang="en-US" sz="1600">
                <a:latin typeface="Lucida Sans Typewriter" pitchFamily="49" charset="0"/>
              </a:rPr>
              <a:t>End Class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57200" y="5130800"/>
            <a:ext cx="840105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Dim x As DerivedClass = New DerivedClass( )</a:t>
            </a:r>
          </a:p>
          <a:p>
            <a:r>
              <a:rPr lang="en-US" sz="1600">
                <a:latin typeface="Lucida Sans Typewriter" pitchFamily="49" charset="0"/>
              </a:rPr>
              <a:t>x.Other		    ‘Visualizza "Base Other method – not overridable"</a:t>
            </a:r>
          </a:p>
          <a:p>
            <a:r>
              <a:rPr lang="en-US" sz="1600">
                <a:latin typeface="Lucida Sans Typewriter" pitchFamily="49" charset="0"/>
              </a:rPr>
              <a:t>x.OverrideMethod   ‘Visualizza "Derived OverrideMethod"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 autoUpdateAnimBg="0"/>
      <p:bldP spid="91141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Uso della KeyWord MyBase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295400"/>
            <a:ext cx="7194550" cy="2362200"/>
          </a:xfrm>
        </p:spPr>
        <p:txBody>
          <a:bodyPr/>
          <a:lstStyle/>
          <a:p>
            <a:r>
              <a:rPr lang="en-US"/>
              <a:t>Si riferisce alla Base Class</a:t>
            </a:r>
          </a:p>
          <a:p>
            <a:r>
              <a:rPr lang="en-US"/>
              <a:t>Può accedere solo ai membri Public, Protected, o Friend della Base Class</a:t>
            </a:r>
          </a:p>
          <a:p>
            <a:r>
              <a:rPr lang="en-US"/>
              <a:t>Non è un vero oggetto (non possiamo assegnarlo ad una variabile)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7200" y="3733800"/>
            <a:ext cx="8401050" cy="236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2000">
                <a:latin typeface="Lucida Sans Typewriter" pitchFamily="49" charset="0"/>
              </a:rPr>
              <a:t>Public Class DerivedClass</a:t>
            </a:r>
          </a:p>
          <a:p>
            <a:r>
              <a:rPr lang="en-US" sz="2000">
                <a:latin typeface="Lucida Sans Typewriter" pitchFamily="49" charset="0"/>
              </a:rPr>
              <a:t>    Inherits BaseClass</a:t>
            </a:r>
          </a:p>
          <a:p>
            <a:endParaRPr lang="en-US" sz="1000">
              <a:latin typeface="Lucida Sans Typewriter" pitchFamily="49" charset="0"/>
            </a:endParaRPr>
          </a:p>
          <a:p>
            <a:r>
              <a:rPr lang="en-US" sz="2000">
                <a:latin typeface="Lucida Sans Typewriter" pitchFamily="49" charset="0"/>
              </a:rPr>
              <a:t>    Public Overrides Sub OverrideMethod( )</a:t>
            </a:r>
          </a:p>
          <a:p>
            <a:r>
              <a:rPr lang="en-US" sz="2000">
                <a:latin typeface="Lucida Sans Typewriter" pitchFamily="49" charset="0"/>
              </a:rPr>
              <a:t>        MsgBox("Derived OverrideMethod")</a:t>
            </a:r>
          </a:p>
          <a:p>
            <a:r>
              <a:rPr lang="en-US" sz="2000">
                <a:latin typeface="Lucida Sans Typewriter" pitchFamily="49" charset="0"/>
              </a:rPr>
              <a:t>        </a:t>
            </a:r>
            <a:r>
              <a:rPr lang="en-US" sz="2000">
                <a:solidFill>
                  <a:schemeClr val="accent2"/>
                </a:solidFill>
                <a:latin typeface="Lucida Sans Typewriter" pitchFamily="49" charset="0"/>
              </a:rPr>
              <a:t>MyBase</a:t>
            </a:r>
            <a:r>
              <a:rPr lang="en-US" sz="2000">
                <a:latin typeface="Lucida Sans Typewriter" pitchFamily="49" charset="0"/>
              </a:rPr>
              <a:t>.OverrideMethod( )</a:t>
            </a:r>
          </a:p>
          <a:p>
            <a:r>
              <a:rPr lang="en-US" sz="2000">
                <a:latin typeface="Lucida Sans Typewriter" pitchFamily="49" charset="0"/>
              </a:rPr>
              <a:t>    End Sub</a:t>
            </a:r>
          </a:p>
          <a:p>
            <a:r>
              <a:rPr lang="en-US" sz="2000">
                <a:latin typeface="Lucida Sans Typewriter" pitchFamily="49" charset="0"/>
              </a:rPr>
              <a:t>End Class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Handling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19455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Definire e Scatenare Eventi: come in Visual Basic 6.0 </a:t>
            </a:r>
          </a:p>
          <a:p>
            <a:pPr>
              <a:lnSpc>
                <a:spcPct val="80000"/>
              </a:lnSpc>
            </a:pPr>
            <a:r>
              <a:rPr lang="en-US" sz="2000"/>
              <a:t>Keyword WithEvents: gestisce gli eventi come in Visual Basic 6.0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 Visual Basic .NET, lavora assieme alle keyword </a:t>
            </a:r>
            <a:r>
              <a:rPr lang="en-US" sz="2000" b="1"/>
              <a:t>Handles</a:t>
            </a:r>
            <a:r>
              <a:rPr lang="en-US" sz="2000"/>
              <a:t> per specificare il gestore dell’evento</a:t>
            </a:r>
          </a:p>
          <a:p>
            <a:pPr>
              <a:lnSpc>
                <a:spcPct val="80000"/>
              </a:lnSpc>
            </a:pPr>
            <a:r>
              <a:rPr lang="en-US" sz="2000"/>
              <a:t>Keyword AddHandler:  permette di specificare a run-time il gestore degli eventi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Keyword RemoveHandler: rimuove un gestore d’errore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533400" y="3429000"/>
            <a:ext cx="80010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600">
                <a:latin typeface="Lucida Sans Typewriter" pitchFamily="49" charset="0"/>
              </a:rPr>
              <a:t>Dim x As New TestClass( ), y As New TestClass( )</a:t>
            </a:r>
          </a:p>
          <a:p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AddHandler</a:t>
            </a:r>
            <a:r>
              <a:rPr lang="en-US" sz="1600">
                <a:latin typeface="Lucida Sans Typewriter" pitchFamily="49" charset="0"/>
              </a:rPr>
              <a:t> x.anEvent, AddressOf HandleEvent</a:t>
            </a:r>
          </a:p>
          <a:p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AddHandler</a:t>
            </a:r>
            <a:r>
              <a:rPr lang="en-US" sz="1600">
                <a:latin typeface="Lucida Sans Typewriter" pitchFamily="49" charset="0"/>
              </a:rPr>
              <a:t> y.anEvent, AddressOf HandleEvent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Lucida Sans Typewriter" pitchFamily="49" charset="0"/>
              </a:rPr>
              <a:t>...</a:t>
            </a:r>
          </a:p>
          <a:p>
            <a:endParaRPr lang="en-US" sz="1600">
              <a:latin typeface="Lucida Sans Typewriter" pitchFamily="49" charset="0"/>
            </a:endParaRPr>
          </a:p>
          <a:p>
            <a:r>
              <a:rPr lang="en-US" sz="1600">
                <a:latin typeface="Lucida Sans Typewriter" pitchFamily="49" charset="0"/>
              </a:rPr>
              <a:t>Sub HandleEvent(ByVal i As Integer)</a:t>
            </a:r>
          </a:p>
          <a:p>
            <a:r>
              <a:rPr lang="en-US" sz="1600">
                <a:latin typeface="Lucida Sans Typewriter" pitchFamily="49" charset="0"/>
              </a:rPr>
              <a:t>    ...</a:t>
            </a:r>
          </a:p>
          <a:p>
            <a:r>
              <a:rPr lang="en-US" sz="1600">
                <a:latin typeface="Lucida Sans Typewriter" pitchFamily="49" charset="0"/>
              </a:rPr>
              <a:t>End Sub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942975" y="1117600"/>
            <a:ext cx="7242175" cy="5008563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439863" y="2643188"/>
            <a:ext cx="63246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564063" y="2033588"/>
            <a:ext cx="3200400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 b="1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439863" y="2033588"/>
            <a:ext cx="3124200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 b="1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Differenze tra Classi e Strutture</a:t>
            </a:r>
          </a:p>
        </p:txBody>
      </p:sp>
      <p:graphicFrame>
        <p:nvGraphicFramePr>
          <p:cNvPr id="174122" name="Group 42"/>
          <p:cNvGraphicFramePr>
            <a:graphicFrameLocks noGrp="1"/>
          </p:cNvGraphicFramePr>
          <p:nvPr/>
        </p:nvGraphicFramePr>
        <p:xfrm>
          <a:off x="1447800" y="2043113"/>
          <a:ext cx="6324600" cy="3505200"/>
        </p:xfrm>
        <a:graphic>
          <a:graphicData uri="http://schemas.openxmlformats.org/drawingml/2006/table">
            <a:tbl>
              <a:tblPr/>
              <a:tblGrid>
                <a:gridCol w="3124200"/>
                <a:gridCol w="32004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Classi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Strutture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Possono esporre Proprietà e Metodi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Possono esporre Proprietà e Metodi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Supportano i costruttori e l’inizializzazione dei membri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supportano costruttori di default e inizializzazione dei membri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Supportano il metodo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Finalize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supportano il metodo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Finalize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; implementare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IDisposable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Estensibile tramite ereditarietà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supportano l’ereditarietà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Reference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Value type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Riepilogo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194550" cy="4287838"/>
          </a:xfrm>
        </p:spPr>
        <p:txBody>
          <a:bodyPr/>
          <a:lstStyle/>
          <a:p>
            <a:r>
              <a:rPr lang="en-US" sz="2000"/>
              <a:t>IDE</a:t>
            </a:r>
          </a:p>
          <a:p>
            <a:r>
              <a:rPr lang="en-US" sz="2000"/>
              <a:t>Data Types</a:t>
            </a:r>
          </a:p>
          <a:p>
            <a:r>
              <a:rPr lang="en-US" sz="2000"/>
              <a:t>Uso delle Variabili</a:t>
            </a:r>
          </a:p>
          <a:p>
            <a:r>
              <a:rPr lang="en-US" sz="2000">
                <a:cs typeface="Times New Roman" pitchFamily="18" charset="0"/>
              </a:rPr>
              <a:t>Funzioni, Procedure, e Proprietà</a:t>
            </a:r>
            <a:endParaRPr lang="en-US" sz="2000"/>
          </a:p>
          <a:p>
            <a:r>
              <a:rPr lang="en-US" sz="2000"/>
              <a:t>Exception Handling</a:t>
            </a:r>
          </a:p>
          <a:p>
            <a:r>
              <a:rPr lang="en-US" sz="2000"/>
              <a:t>Creazione di Classi</a:t>
            </a:r>
          </a:p>
          <a:p>
            <a:r>
              <a:rPr lang="en-US" sz="2000"/>
              <a:t>Creazione e Distruzione di Oggetti</a:t>
            </a:r>
          </a:p>
          <a:p>
            <a:r>
              <a:rPr lang="en-US" sz="2000"/>
              <a:t>Ereditarietà</a:t>
            </a:r>
          </a:p>
          <a:p>
            <a:r>
              <a:rPr lang="en-US" sz="2000"/>
              <a:t>Classi vs. Strutture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Struttura di un Progetto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 Files (.sln, .suo)</a:t>
            </a:r>
          </a:p>
          <a:p>
            <a:r>
              <a:rPr lang="en-US"/>
              <a:t>Project Files (.vbproj)</a:t>
            </a:r>
          </a:p>
          <a:p>
            <a:r>
              <a:rPr lang="en-US"/>
              <a:t>Local Project Items</a:t>
            </a:r>
          </a:p>
          <a:p>
            <a:pPr lvl="1"/>
            <a:r>
              <a:rPr lang="en-US"/>
              <a:t>Classi, Form, Moduli, ecc. (.vb)</a:t>
            </a:r>
          </a:p>
          <a:p>
            <a:r>
              <a:rPr lang="en-US"/>
              <a:t>Web Project Items</a:t>
            </a:r>
          </a:p>
          <a:p>
            <a:pPr lvl="1"/>
            <a:r>
              <a:rPr lang="en-US"/>
              <a:t>XML Web services (.asmx)</a:t>
            </a:r>
          </a:p>
          <a:p>
            <a:pPr lvl="1"/>
            <a:r>
              <a:rPr lang="en-US"/>
              <a:t>Web Form (.aspx)</a:t>
            </a:r>
          </a:p>
          <a:p>
            <a:pPr lvl="1"/>
            <a:r>
              <a:rPr lang="en-US"/>
              <a:t>Global application classes (.asax)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Dichiarazione e Inizializzazione di Variabili e Array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447800"/>
            <a:ext cx="719455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E’ possibile inizializzare una variabile in fase di dichiarazione </a:t>
            </a:r>
          </a:p>
          <a:p>
            <a:pPr>
              <a:lnSpc>
                <a:spcPct val="80000"/>
              </a:lnSpc>
            </a:pPr>
            <a:r>
              <a:rPr lang="en-US"/>
              <a:t>E’ possibile specificare la dimensione di un Array, ma essa non è più statica</a:t>
            </a:r>
          </a:p>
          <a:p>
            <a:pPr lvl="1">
              <a:lnSpc>
                <a:spcPct val="80000"/>
              </a:lnSpc>
            </a:pPr>
            <a:r>
              <a:rPr lang="en-GB"/>
              <a:t>E’ necessario dimensionare un array prima di usare </a:t>
            </a:r>
            <a:r>
              <a:rPr lang="en-GB" b="1"/>
              <a:t>ReDim</a:t>
            </a:r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33400" y="3733800"/>
            <a:ext cx="8401050" cy="2209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Dim </a:t>
            </a:r>
            <a:r>
              <a:rPr lang="en-GB" sz="1800">
                <a:latin typeface="Lucida Sans Typewriter" pitchFamily="49" charset="0"/>
              </a:rPr>
              <a:t>i</a:t>
            </a:r>
            <a:r>
              <a:rPr lang="en-US" sz="1800">
                <a:latin typeface="Lucida Sans Typewriter" pitchFamily="49" charset="0"/>
              </a:rPr>
              <a:t> As Integer = 21</a:t>
            </a:r>
          </a:p>
          <a:p>
            <a:r>
              <a:rPr lang="en-US" sz="1800">
                <a:latin typeface="Lucida Sans Typewriter" pitchFamily="49" charset="0"/>
              </a:rPr>
              <a:t>Dim dToday As Date = Today( )</a:t>
            </a:r>
          </a:p>
          <a:p>
            <a:endParaRPr lang="en-US" sz="1800">
              <a:latin typeface="Lucida Sans Typewriter" pitchFamily="49" charset="0"/>
            </a:endParaRPr>
          </a:p>
          <a:p>
            <a:r>
              <a:rPr lang="en-GB" sz="1800">
                <a:latin typeface="Lucida Sans Typewriter" pitchFamily="49" charset="0"/>
              </a:rPr>
              <a:t>'</a:t>
            </a:r>
            <a:r>
              <a:rPr lang="en-US" sz="1800">
                <a:latin typeface="Lucida Sans Typewriter" pitchFamily="49" charset="0"/>
              </a:rPr>
              <a:t>Array declarations</a:t>
            </a:r>
          </a:p>
          <a:p>
            <a:r>
              <a:rPr lang="en-US" sz="1800">
                <a:latin typeface="Lucida Sans Typewriter" pitchFamily="49" charset="0"/>
              </a:rPr>
              <a:t>Dim Month(12) As Integer  </a:t>
            </a:r>
            <a:r>
              <a:rPr lang="en-GB" sz="1800">
                <a:latin typeface="Lucida Sans Typewriter" pitchFamily="49" charset="0"/>
              </a:rPr>
              <a:t>'Creates array with 13 elements</a:t>
            </a:r>
            <a:r>
              <a:rPr lang="en-US" sz="1800">
                <a:latin typeface="Lucida Sans Typewriter" pitchFamily="49" charset="0"/>
              </a:rPr>
              <a:t> </a:t>
            </a:r>
            <a:endParaRPr lang="en-US" sz="1800" i="1">
              <a:latin typeface="Lucida Sans Typewriter" pitchFamily="49" charset="0"/>
            </a:endParaRPr>
          </a:p>
          <a:p>
            <a:r>
              <a:rPr lang="en-GB" sz="1800">
                <a:latin typeface="Lucida Sans Typewriter" pitchFamily="49" charset="0"/>
              </a:rPr>
              <a:t>'</a:t>
            </a:r>
            <a:r>
              <a:rPr lang="en-US" sz="1800">
                <a:latin typeface="Lucida Sans Typewriter" pitchFamily="49" charset="0"/>
              </a:rPr>
              <a:t>Initialize the array with 12 elements</a:t>
            </a:r>
          </a:p>
          <a:p>
            <a:r>
              <a:rPr lang="en-US" sz="1800">
                <a:latin typeface="Lucida Sans Typewriter" pitchFamily="49" charset="0"/>
              </a:rPr>
              <a:t>Dim </a:t>
            </a:r>
            <a:r>
              <a:rPr lang="en-GB" sz="1800">
                <a:latin typeface="Lucida Sans Typewriter" pitchFamily="49" charset="0"/>
              </a:rPr>
              <a:t>a</a:t>
            </a:r>
            <a:r>
              <a:rPr lang="en-US" sz="1800">
                <a:latin typeface="Lucida Sans Typewriter" pitchFamily="49" charset="0"/>
              </a:rPr>
              <a:t>Month( ) As Integer = {1,2,3,4,5,6,7,8,9,10,11,12}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Dichiarazione multipla di Variabili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Dichiarazione Multipla in Visual Basic 6.0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Dichiarazione Multipla in in Visual Basic .NET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63538" y="2362200"/>
            <a:ext cx="8399462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Dim I, J, X As Integer</a:t>
            </a:r>
          </a:p>
          <a:p>
            <a:r>
              <a:rPr lang="en-GB" sz="1800">
                <a:latin typeface="Lucida Sans Typewriter" pitchFamily="49" charset="0"/>
              </a:rPr>
              <a:t>‘</a:t>
            </a:r>
            <a:r>
              <a:rPr lang="en-US" sz="1800">
                <a:latin typeface="Lucida Sans Typewriter" pitchFamily="49" charset="0"/>
              </a:rPr>
              <a:t>Dichiara I e J come Variant, X come Integer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63538" y="3962400"/>
            <a:ext cx="8399462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US" sz="1800">
                <a:latin typeface="Lucida Sans Typewriter" pitchFamily="49" charset="0"/>
              </a:rPr>
              <a:t>Dim I, J, X As Integer</a:t>
            </a:r>
          </a:p>
          <a:p>
            <a:r>
              <a:rPr lang="en-US" sz="1800">
                <a:latin typeface="Lucida Sans Typewriter" pitchFamily="49" charset="0"/>
              </a:rPr>
              <a:t>Dichiara I, J, e X come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Scope delle Variabili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63538" y="4114800"/>
            <a:ext cx="8399462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ECECE"/>
            </a:outerShdw>
          </a:effectLst>
        </p:spPr>
        <p:txBody>
          <a:bodyPr wrap="none" anchor="ctr"/>
          <a:lstStyle/>
          <a:p>
            <a:r>
              <a:rPr lang="en-GB" sz="1800">
                <a:latin typeface="Lucida Sans Typewriter" pitchFamily="49" charset="0"/>
              </a:rPr>
              <a:t>Dim iLooper As Integer </a:t>
            </a:r>
            <a:r>
              <a:rPr lang="en-GB" sz="2000">
                <a:latin typeface="Lucida Sans Typewriter" pitchFamily="49" charset="0"/>
              </a:rPr>
              <a:t>  	</a:t>
            </a:r>
            <a:r>
              <a:rPr lang="en-GB" sz="1800">
                <a:latin typeface="Lucida Sans Typewriter" pitchFamily="49" charset="0"/>
              </a:rPr>
              <a:t>'Variabile “Procedure level”</a:t>
            </a:r>
          </a:p>
          <a:p>
            <a:endParaRPr lang="en-GB" sz="1800">
              <a:latin typeface="Lucida Sans Typewriter" pitchFamily="49" charset="0"/>
            </a:endParaRPr>
          </a:p>
          <a:p>
            <a:r>
              <a:rPr lang="en-GB" sz="1800">
                <a:latin typeface="Lucida Sans Typewriter" pitchFamily="49" charset="0"/>
              </a:rPr>
              <a:t>For iLooper = 1 to 10 </a:t>
            </a:r>
          </a:p>
          <a:p>
            <a:r>
              <a:rPr lang="en-GB" sz="1800">
                <a:latin typeface="Lucida Sans Typewriter" pitchFamily="49" charset="0"/>
              </a:rPr>
              <a:t>    Dim iMax As Integer  	'Variabile “Block level”</a:t>
            </a:r>
            <a:endParaRPr lang="en-GB" sz="2000">
              <a:latin typeface="Lucida Sans Typewriter" pitchFamily="49" charset="0"/>
            </a:endParaRPr>
          </a:p>
          <a:p>
            <a:r>
              <a:rPr lang="en-GB" sz="1800">
                <a:latin typeface="Lucida Sans Typewriter" pitchFamily="49" charset="0"/>
              </a:rPr>
              <a:t>    iMax = iLooper</a:t>
            </a:r>
          </a:p>
          <a:p>
            <a:r>
              <a:rPr lang="en-GB" sz="1800">
                <a:latin typeface="Lucida Sans Typewriter" pitchFamily="49" charset="0"/>
              </a:rPr>
              <a:t>Next</a:t>
            </a:r>
          </a:p>
          <a:p>
            <a:r>
              <a:rPr lang="en-GB" sz="1800">
                <a:latin typeface="Lucida Sans Typewriter" pitchFamily="49" charset="0"/>
              </a:rPr>
              <a:t>MsgBox (iMax)	    		'Errore di compilazione</a:t>
            </a:r>
            <a:endParaRPr lang="en-US" sz="1800">
              <a:latin typeface="Lucida Sans Typewriter" pitchFamily="49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350963"/>
            <a:ext cx="7194550" cy="2687637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GB"/>
              <a:t>Scope a livello di Procedura</a:t>
            </a:r>
          </a:p>
          <a:p>
            <a:pPr lvl="1">
              <a:buClr>
                <a:schemeClr val="accent2"/>
              </a:buClr>
            </a:pPr>
            <a:r>
              <a:rPr lang="en-GB"/>
              <a:t>Le Variabili sono accessibili all’interno dell’intera procedura</a:t>
            </a:r>
          </a:p>
          <a:p>
            <a:pPr>
              <a:buClr>
                <a:schemeClr val="accent2"/>
              </a:buClr>
            </a:pPr>
            <a:r>
              <a:rPr lang="en-GB"/>
              <a:t>Scope a livello di Blocco</a:t>
            </a:r>
          </a:p>
          <a:p>
            <a:pPr lvl="1">
              <a:buClr>
                <a:schemeClr val="accent2"/>
              </a:buClr>
            </a:pPr>
            <a:r>
              <a:rPr lang="en-GB"/>
              <a:t>Le Variabili sono accessibili solo all’interno del blocco</a:t>
            </a:r>
          </a:p>
          <a:p>
            <a:pPr lvl="1">
              <a:buClr>
                <a:schemeClr val="accent2"/>
              </a:buClr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950913" y="1143000"/>
            <a:ext cx="7242175" cy="5008563"/>
          </a:xfrm>
          <a:prstGeom prst="rect">
            <a:avLst/>
          </a:prstGeom>
          <a:gradFill rotWithShape="0">
            <a:gsLst>
              <a:gs pos="0">
                <a:srgbClr val="FCFEB9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166813" y="2222500"/>
            <a:ext cx="6781800" cy="3416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647700" y="146050"/>
            <a:ext cx="8189913" cy="841375"/>
          </a:xfrm>
        </p:spPr>
        <p:txBody>
          <a:bodyPr/>
          <a:lstStyle/>
          <a:p>
            <a:r>
              <a:rPr lang="en-US"/>
              <a:t>Cambiamenti ai Data Types pre-esistenti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  <a:p>
            <a:pPr>
              <a:buClr>
                <a:schemeClr val="accent2"/>
              </a:buClr>
            </a:pPr>
            <a:endParaRPr lang="en-US"/>
          </a:p>
        </p:txBody>
      </p:sp>
      <p:graphicFrame>
        <p:nvGraphicFramePr>
          <p:cNvPr id="118819" name="Group 35"/>
          <p:cNvGraphicFramePr>
            <a:graphicFrameLocks noGrp="1"/>
          </p:cNvGraphicFramePr>
          <p:nvPr/>
        </p:nvGraphicFramePr>
        <p:xfrm>
          <a:off x="1171575" y="1676400"/>
          <a:ext cx="6777038" cy="3937000"/>
        </p:xfrm>
        <a:graphic>
          <a:graphicData uri="http://schemas.openxmlformats.org/drawingml/2006/table">
            <a:tbl>
              <a:tblPr/>
              <a:tblGrid>
                <a:gridCol w="3073400"/>
                <a:gridCol w="370363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Visual Basic 6.0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CE">
                        <a:alpha val="64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Visual Basic .NET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CE">
                        <a:alpha val="64999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Long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(32 bit, signed)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(nessuno)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Long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(64 bit, signed)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Variant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supportato: usare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Currency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supportato: usare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Date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è più memorizzato come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Double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String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(lunghezza fissa)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Non supportato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mapping dei tipi .NET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010400" cy="755650"/>
          </a:xfrm>
        </p:spPr>
        <p:txBody>
          <a:bodyPr/>
          <a:lstStyle/>
          <a:p>
            <a:r>
              <a:rPr lang="it-IT" b="0"/>
              <a:t>I tipi VB sono solo degli alias per i nomi "ufficiali" nel runtime .NET</a:t>
            </a:r>
          </a:p>
        </p:txBody>
      </p:sp>
      <p:graphicFrame>
        <p:nvGraphicFramePr>
          <p:cNvPr id="122951" name="Group 71"/>
          <p:cNvGraphicFramePr>
            <a:graphicFrameLocks noGrp="1"/>
          </p:cNvGraphicFramePr>
          <p:nvPr/>
        </p:nvGraphicFramePr>
        <p:xfrm>
          <a:off x="609600" y="2133600"/>
          <a:ext cx="3581400" cy="3890963"/>
        </p:xfrm>
        <a:graphic>
          <a:graphicData uri="http://schemas.openxmlformats.org/drawingml/2006/table">
            <a:tbl>
              <a:tblPr/>
              <a:tblGrid>
                <a:gridCol w="1295400"/>
                <a:gridCol w="22860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VB6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VB.NET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FC7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Boolean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System.Boolean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Byte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System.Byte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Char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System.Char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System.DateTime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Decimal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System.Decimal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Double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System.Double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Integer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System.Int32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953" name="Group 73"/>
          <p:cNvGraphicFramePr>
            <a:graphicFrameLocks noGrp="1"/>
          </p:cNvGraphicFramePr>
          <p:nvPr/>
        </p:nvGraphicFramePr>
        <p:xfrm>
          <a:off x="4495800" y="2133600"/>
          <a:ext cx="4038600" cy="3890963"/>
        </p:xfrm>
        <a:graphic>
          <a:graphicData uri="http://schemas.openxmlformats.org/drawingml/2006/table">
            <a:tbl>
              <a:tblPr/>
              <a:tblGrid>
                <a:gridCol w="1454150"/>
                <a:gridCol w="25844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VB6</a:t>
                      </a: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F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VB.NET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FC7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Long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System.Int64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System.Object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Short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System.Int16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Single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System.Single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String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System.String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Structure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(eredita da System.ValueType)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kbkd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9EA1"/>
      </a:lt2>
      <a:accent1>
        <a:srgbClr val="C1FEF9"/>
      </a:accent1>
      <a:accent2>
        <a:srgbClr val="DC0081"/>
      </a:accent2>
      <a:accent3>
        <a:srgbClr val="FFFFFF"/>
      </a:accent3>
      <a:accent4>
        <a:srgbClr val="000000"/>
      </a:accent4>
      <a:accent5>
        <a:srgbClr val="DDFEFB"/>
      </a:accent5>
      <a:accent6>
        <a:srgbClr val="C70074"/>
      </a:accent6>
      <a:hlink>
        <a:srgbClr val="618FFD"/>
      </a:hlink>
      <a:folHlink>
        <a:srgbClr val="CECECE"/>
      </a:folHlink>
    </a:clrScheme>
    <a:fontScheme name="Wkbkde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Wkbk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bk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bk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Designs\Agrumi.pot</Template>
  <TotalTime>7111</TotalTime>
  <Words>2005</Words>
  <Application>Microsoft Office PowerPoint</Application>
  <PresentationFormat>Presentazione su schermo (4:3)</PresentationFormat>
  <Paragraphs>527</Paragraphs>
  <Slides>37</Slides>
  <Notes>36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3" baseType="lpstr">
      <vt:lpstr>Times New Roman</vt:lpstr>
      <vt:lpstr>Arial Narrow</vt:lpstr>
      <vt:lpstr>Wingdings</vt:lpstr>
      <vt:lpstr>Lucida Sans Typewriter</vt:lpstr>
      <vt:lpstr>Arial</vt:lpstr>
      <vt:lpstr>Wkbkdes</vt:lpstr>
      <vt:lpstr>Da VB6 a VB.NET Andrea Saltarello</vt:lpstr>
      <vt:lpstr>Overview</vt:lpstr>
      <vt:lpstr>Scelta di un Project Template</vt:lpstr>
      <vt:lpstr>Struttura di un Progetto</vt:lpstr>
      <vt:lpstr>Dichiarazione e Inizializzazione di Variabili e Array</vt:lpstr>
      <vt:lpstr>Dichiarazione multipla di Variabili</vt:lpstr>
      <vt:lpstr>Scope delle Variabili</vt:lpstr>
      <vt:lpstr>Cambiamenti ai Data Types pre-esistenti</vt:lpstr>
      <vt:lpstr>Il mapping dei tipi .NET</vt:lpstr>
      <vt:lpstr>Nuovi Data Type</vt:lpstr>
      <vt:lpstr>Uso di CType per convertire tra Data Type</vt:lpstr>
      <vt:lpstr>Creazione di Strutture Dati</vt:lpstr>
      <vt:lpstr>Operatori di Assegnamento</vt:lpstr>
      <vt:lpstr>Invocare Funzioni e Procedure</vt:lpstr>
      <vt:lpstr>Argomenti Opzionali</vt:lpstr>
      <vt:lpstr>Funzioni e Procedure precedute da Static</vt:lpstr>
      <vt:lpstr>Restituire Valori tramite Funzioni</vt:lpstr>
      <vt:lpstr>Gestione degli errori</vt:lpstr>
      <vt:lpstr>Eccezioni, come? Costrutto Try...catch...finally</vt:lpstr>
      <vt:lpstr>Try…Catch…Finally</vt:lpstr>
      <vt:lpstr>Filtraggio delle Eccezioni</vt:lpstr>
      <vt:lpstr>Generare Eccezioni</vt:lpstr>
      <vt:lpstr>Defininire una Classe</vt:lpstr>
      <vt:lpstr>Uso dei Costruttori</vt:lpstr>
      <vt:lpstr>Uso dei Distruttori</vt:lpstr>
      <vt:lpstr>Istanziare e Inizializzare Oggetti</vt:lpstr>
      <vt:lpstr>Uso dei Modificatori di Accesso</vt:lpstr>
      <vt:lpstr>Dichiarazione di Metodi</vt:lpstr>
      <vt:lpstr>Dichiarazione di Proprietà</vt:lpstr>
      <vt:lpstr>Overloading</vt:lpstr>
      <vt:lpstr>Cosa è l’Ereditarietà?</vt:lpstr>
      <vt:lpstr>Overriding e Overloading</vt:lpstr>
      <vt:lpstr>Esempio di Ereditarietà</vt:lpstr>
      <vt:lpstr>Uso della KeyWord MyBase</vt:lpstr>
      <vt:lpstr>Event Handling</vt:lpstr>
      <vt:lpstr>Differenze tra Classi e Strutture</vt:lpstr>
      <vt:lpstr>Riepilogo</vt:lpstr>
    </vt:vector>
  </TitlesOfParts>
  <Company>UGIdotNET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VB6 To VB.NET</dc:title>
  <dc:creator>Andrea Saltarello</dc:creator>
  <cp:lastModifiedBy>Andrea Saltarello</cp:lastModifiedBy>
  <cp:revision>518</cp:revision>
  <dcterms:created xsi:type="dcterms:W3CDTF">2000-11-13T10:25:30Z</dcterms:created>
  <dcterms:modified xsi:type="dcterms:W3CDTF">2010-08-27T09:21:33Z</dcterms:modified>
</cp:coreProperties>
</file>