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351" r:id="rId3"/>
    <p:sldId id="345" r:id="rId4"/>
    <p:sldId id="337" r:id="rId5"/>
    <p:sldId id="354" r:id="rId6"/>
    <p:sldId id="353" r:id="rId7"/>
    <p:sldId id="352" r:id="rId8"/>
    <p:sldId id="355" r:id="rId9"/>
    <p:sldId id="356" r:id="rId10"/>
    <p:sldId id="357" r:id="rId11"/>
    <p:sldId id="358" r:id="rId12"/>
    <p:sldId id="359" r:id="rId13"/>
    <p:sldId id="334" r:id="rId14"/>
    <p:sldId id="27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77143"/>
  </p:normalViewPr>
  <p:slideViewPr>
    <p:cSldViewPr snapToGrid="0" snapToObjects="1">
      <p:cViewPr varScale="1">
        <p:scale>
          <a:sx n="48" d="100"/>
          <a:sy n="48" d="100"/>
        </p:scale>
        <p:origin x="153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30684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T" dirty="0"/>
              <a:t>Azure Container Instance (ACI) </a:t>
            </a:r>
            <a:r>
              <a:rPr lang="it-IT" dirty="0"/>
              <a:t>sono la soluzione più conveniente negli scenari in cui i contenitori di breve durata vengono creati e rimossi spesso</a:t>
            </a:r>
            <a:endParaRPr lang="en-IT" dirty="0"/>
          </a:p>
        </p:txBody>
      </p:sp>
    </p:spTree>
    <p:extLst>
      <p:ext uri="{BB962C8B-B14F-4D97-AF65-F5344CB8AC3E}">
        <p14:creationId xmlns:p14="http://schemas.microsoft.com/office/powerpoint/2010/main" val="68219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409476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T" dirty="0"/>
              <a:t>Tabella costi presa da: </a:t>
            </a:r>
            <a:r>
              <a:rPr lang="en-GB" dirty="0"/>
              <a:t>https://</a:t>
            </a:r>
            <a:r>
              <a:rPr lang="en-GB" dirty="0" err="1"/>
              <a:t>cast.ai</a:t>
            </a:r>
            <a:r>
              <a:rPr lang="en-GB" dirty="0"/>
              <a:t>/blog/azure-containers-services-pricing-and-feature-comparison/</a:t>
            </a:r>
            <a:endParaRPr lang="en-IT" dirty="0"/>
          </a:p>
          <a:p>
            <a:pPr algn="l"/>
            <a:r>
              <a:rPr lang="en-IT" dirty="0"/>
              <a:t>Disclaimer: </a:t>
            </a:r>
            <a:r>
              <a:rPr lang="en-GB" b="1" i="0" dirty="0">
                <a:solidFill>
                  <a:srgbClr val="2C3335"/>
                </a:solidFill>
                <a:effectLst/>
                <a:highlight>
                  <a:srgbClr val="FFFFFF"/>
                </a:highlight>
                <a:latin typeface="BeausiteClassic"/>
              </a:rPr>
              <a:t>This table considers costs only related to compute resources.</a:t>
            </a:r>
            <a:endParaRPr lang="en-GB" b="0" i="0" dirty="0">
              <a:solidFill>
                <a:srgbClr val="2C3335"/>
              </a:solidFill>
              <a:effectLst/>
              <a:highlight>
                <a:srgbClr val="FFFFFF"/>
              </a:highlight>
              <a:latin typeface="BeausiteClassic"/>
            </a:endParaRPr>
          </a:p>
          <a:p>
            <a:pPr algn="l"/>
            <a:r>
              <a:rPr lang="en-GB" b="0" i="0" dirty="0">
                <a:solidFill>
                  <a:srgbClr val="2C3335"/>
                </a:solidFill>
                <a:effectLst/>
                <a:highlight>
                  <a:srgbClr val="FFFFFF"/>
                </a:highlight>
                <a:latin typeface="BeausiteClassic"/>
              </a:rPr>
              <a:t>For a 4 CPU and 16 GiB node. The percentage is smaller if you use larger nodes.</a:t>
            </a:r>
          </a:p>
          <a:p>
            <a:pPr algn="l"/>
            <a:r>
              <a:rPr lang="en-GB" b="0" i="0" dirty="0">
                <a:solidFill>
                  <a:srgbClr val="2C3335"/>
                </a:solidFill>
                <a:effectLst/>
                <a:highlight>
                  <a:srgbClr val="FFFFFF"/>
                </a:highlight>
                <a:latin typeface="BeausiteClassic"/>
              </a:rPr>
              <a:t>ARO requires running control-plane and infrastructure nodes – three of both, so six nodes in total. Their size depends on the cluster size. These nodes are upscaled vertically (ARO control plane requirements).</a:t>
            </a:r>
            <a:r>
              <a:rPr lang="en-GB" b="0" i="0" baseline="30000" dirty="0">
                <a:solidFill>
                  <a:srgbClr val="2C3335"/>
                </a:solidFill>
                <a:effectLst/>
                <a:highlight>
                  <a:srgbClr val="FFFFFF"/>
                </a:highlight>
                <a:latin typeface="BeausiteClassic"/>
              </a:rPr>
              <a:t>4</a:t>
            </a:r>
            <a:endParaRPr lang="en-GB" b="0" i="0" dirty="0">
              <a:solidFill>
                <a:srgbClr val="2C3335"/>
              </a:solidFill>
              <a:effectLst/>
              <a:highlight>
                <a:srgbClr val="FFFFFF"/>
              </a:highlight>
              <a:latin typeface="BeausiteClassic"/>
            </a:endParaRPr>
          </a:p>
          <a:p>
            <a:endParaRPr lang="en-IT" dirty="0"/>
          </a:p>
          <a:p>
            <a:endParaRPr lang="en-IT" dirty="0"/>
          </a:p>
        </p:txBody>
      </p:sp>
    </p:spTree>
    <p:extLst>
      <p:ext uri="{BB962C8B-B14F-4D97-AF65-F5344CB8AC3E}">
        <p14:creationId xmlns:p14="http://schemas.microsoft.com/office/powerpoint/2010/main" val="13226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4533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81812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11077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69994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I «Container Group» consentono di avere un concetto simile a un POD, con più container che condividono stesso </a:t>
            </a:r>
            <a:r>
              <a:rPr lang="it-IT" dirty="0" err="1"/>
              <a:t>host</a:t>
            </a:r>
            <a:r>
              <a:rPr lang="it-IT" dirty="0"/>
              <a:t> di esecuzione e accesso a storage e rete.</a:t>
            </a:r>
          </a:p>
          <a:p>
            <a:r>
              <a:rPr lang="it-IT" dirty="0"/>
              <a:t>Alcuni degli svantaggi dell'ACI sono: </a:t>
            </a:r>
          </a:p>
          <a:p>
            <a:r>
              <a:rPr lang="it-IT" dirty="0"/>
              <a:t>Scalabilità limitata – in termini di scalabilità verticale – ACI fornisce opzioni per definire le risorse allocate per un contenitore. </a:t>
            </a:r>
          </a:p>
          <a:p>
            <a:r>
              <a:rPr lang="it-IT" dirty="0"/>
              <a:t>Tuttavia, la scalabilità orizzontale richiede la creazione e la gestione manuale delle istanze ACI. </a:t>
            </a:r>
          </a:p>
          <a:p>
            <a:r>
              <a:rPr lang="it-IT" dirty="0"/>
              <a:t>Inoltre non fornisce il ridimensionamento automatico.</a:t>
            </a:r>
          </a:p>
          <a:p>
            <a:r>
              <a:rPr lang="it-IT" dirty="0"/>
              <a:t>Configurazione di base: in alcuni scenari diventa uno svantaggio.</a:t>
            </a:r>
          </a:p>
          <a:p>
            <a:r>
              <a:rPr lang="it-IT" dirty="0"/>
              <a:t>Tra i principali vantaggi di questo servizio possiamo indicare: </a:t>
            </a:r>
          </a:p>
          <a:p>
            <a:r>
              <a:rPr lang="it-IT" dirty="0"/>
              <a:t>Tempo di avvio rapido (solitamente un paio di secondi), </a:t>
            </a:r>
          </a:p>
          <a:p>
            <a:r>
              <a:rPr lang="it-IT" dirty="0"/>
              <a:t>Fatturazione solo per utilizzo reale (pagamento al secondo di attività del servizio) senza alcun costo iniziale, </a:t>
            </a:r>
          </a:p>
          <a:p>
            <a:r>
              <a:rPr lang="it-IT" dirty="0"/>
              <a:t>Non è necessaria un'implementazione di orchestrazioni complesse, </a:t>
            </a:r>
          </a:p>
          <a:p>
            <a:r>
              <a:rPr lang="it-IT" dirty="0"/>
              <a:t>Fornire un livello di isolamento del contenitore simile al livello di sicurezza fornito dall'esecuzione di applicazioni su diverse macchine virtuali</a:t>
            </a:r>
            <a:endParaRPr lang="en-IT" dirty="0"/>
          </a:p>
        </p:txBody>
      </p:sp>
    </p:spTree>
    <p:extLst>
      <p:ext uri="{BB962C8B-B14F-4D97-AF65-F5344CB8AC3E}">
        <p14:creationId xmlns:p14="http://schemas.microsoft.com/office/powerpoint/2010/main" val="131426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Alta disponibilità (disponibilità garantita al 99,5% in base ai contratti SLA), </a:t>
            </a:r>
          </a:p>
          <a:p>
            <a:r>
              <a:rPr lang="it-IT" dirty="0"/>
              <a:t>Ridimensionamento automatico con l'opzione per specificare le regole di ridimensionamento, </a:t>
            </a:r>
          </a:p>
          <a:p>
            <a:r>
              <a:rPr lang="it-IT" dirty="0"/>
              <a:t>Bilancio del carico </a:t>
            </a:r>
          </a:p>
          <a:p>
            <a:r>
              <a:rPr lang="it-IT" dirty="0"/>
              <a:t>Meccanismi di sicurezza integrati relativi ai processi di autenticazione e autorizzazione (ovvero autenticazione a due fattori) </a:t>
            </a:r>
          </a:p>
          <a:p>
            <a:r>
              <a:rPr lang="it-IT" dirty="0"/>
              <a:t>Gestione dei certificati SSL integrata </a:t>
            </a:r>
          </a:p>
          <a:p>
            <a:r>
              <a:rPr lang="it-IT" dirty="0"/>
              <a:t>Ottima integrazione con gli strumenti IDE per la distribuzione di app, </a:t>
            </a:r>
          </a:p>
          <a:p>
            <a:r>
              <a:rPr lang="it-IT" dirty="0"/>
              <a:t>Funzionalità Deployment Slots gratuita che consente la duplicazione dell'ambiente, comunemente utilizzata per testare l'applicazione prima della messa in funzione.</a:t>
            </a:r>
            <a:endParaRPr lang="en-IT" dirty="0"/>
          </a:p>
        </p:txBody>
      </p:sp>
    </p:spTree>
    <p:extLst>
      <p:ext uri="{BB962C8B-B14F-4D97-AF65-F5344CB8AC3E}">
        <p14:creationId xmlns:p14="http://schemas.microsoft.com/office/powerpoint/2010/main" val="231708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T" dirty="0"/>
              <a:t>Si tratta di un cluster Kubernetes, con tutti </a:t>
            </a:r>
            <a:r>
              <a:rPr lang="en-GB" dirty="0"/>
              <a:t>I</a:t>
            </a:r>
            <a:r>
              <a:rPr lang="en-IT" dirty="0"/>
              <a:t> vantaggi e gli svantaggi che questo comporta, con una ottima integrazione con Azure ma basata su una piattaforma standard che quindi è disponibile anche in altre Cloud</a:t>
            </a:r>
          </a:p>
        </p:txBody>
      </p:sp>
    </p:spTree>
    <p:extLst>
      <p:ext uri="{BB962C8B-B14F-4D97-AF65-F5344CB8AC3E}">
        <p14:creationId xmlns:p14="http://schemas.microsoft.com/office/powerpoint/2010/main" val="49794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solidFill>
                  <a:schemeClr val="bg1"/>
                </a:solidFill>
              </a:rPr>
              <a:t>Una piattaforma container </a:t>
            </a:r>
            <a:r>
              <a:rPr lang="it-IT" dirty="0" err="1">
                <a:solidFill>
                  <a:schemeClr val="bg1"/>
                </a:solidFill>
              </a:rPr>
              <a:t>serverless</a:t>
            </a:r>
            <a:r>
              <a:rPr lang="it-IT" dirty="0">
                <a:solidFill>
                  <a:schemeClr val="bg1"/>
                </a:solidFill>
              </a:rPr>
              <a:t> ottimizzata per </a:t>
            </a:r>
            <a:r>
              <a:rPr lang="it-IT" dirty="0" err="1">
                <a:solidFill>
                  <a:schemeClr val="bg1"/>
                </a:solidFill>
              </a:rPr>
              <a:t>microservizi</a:t>
            </a:r>
            <a:r>
              <a:rPr lang="it-IT" dirty="0">
                <a:solidFill>
                  <a:schemeClr val="bg1"/>
                </a:solidFill>
              </a:rPr>
              <a:t> e applicazioni basate su eventi. </a:t>
            </a:r>
          </a:p>
          <a:p>
            <a:r>
              <a:rPr lang="it-IT" dirty="0"/>
              <a:t>Le app contenitore di Azure non forniscono l'accesso diretto alle API </a:t>
            </a:r>
            <a:r>
              <a:rPr lang="it-IT" dirty="0" err="1"/>
              <a:t>Kubernetes</a:t>
            </a:r>
            <a:r>
              <a:rPr lang="it-IT" dirty="0"/>
              <a:t> sottostanti.</a:t>
            </a:r>
            <a:endParaRPr lang="it-IT" dirty="0">
              <a:solidFill>
                <a:schemeClr val="bg1"/>
              </a:solidFill>
            </a:endParaRPr>
          </a:p>
          <a:p>
            <a:r>
              <a:rPr lang="it-IT" dirty="0">
                <a:solidFill>
                  <a:schemeClr val="bg1"/>
                </a:solidFill>
              </a:rPr>
              <a:t>È basato su AKS e sfrutta </a:t>
            </a:r>
            <a:r>
              <a:rPr lang="it-IT" dirty="0" err="1">
                <a:solidFill>
                  <a:schemeClr val="bg1"/>
                </a:solidFill>
              </a:rPr>
              <a:t>Kubernetes</a:t>
            </a:r>
            <a:r>
              <a:rPr lang="it-IT" dirty="0">
                <a:solidFill>
                  <a:schemeClr val="bg1"/>
                </a:solidFill>
              </a:rPr>
              <a:t>, ma non richiede la gestione diretta di </a:t>
            </a:r>
            <a:r>
              <a:rPr lang="it-IT" dirty="0" err="1">
                <a:solidFill>
                  <a:schemeClr val="bg1"/>
                </a:solidFill>
              </a:rPr>
              <a:t>Kubernetes</a:t>
            </a:r>
            <a:r>
              <a:rPr lang="it-IT" dirty="0">
                <a:solidFill>
                  <a:schemeClr val="bg1"/>
                </a:solidFill>
              </a:rPr>
              <a:t>. Fornisce ridimensionamento automatico, suddivisione del traffico e supporto per l'esecuzione di attività in background e processi guidati da eventi.</a:t>
            </a:r>
          </a:p>
          <a:p>
            <a:r>
              <a:rPr lang="it-IT" dirty="0">
                <a:solidFill>
                  <a:schemeClr val="bg1"/>
                </a:solidFill>
              </a:rPr>
              <a:t>Ridimensionamento basato sugli eventi: le app per contenitori di Azure possono ridimensionare automaticamente i contenitori in entrata e in uscita in base a eventi o parametri in ingresso come traffico HTTP, messaggi della coda di Azure e così via.</a:t>
            </a:r>
          </a:p>
          <a:p>
            <a:r>
              <a:rPr lang="it-IT" dirty="0">
                <a:solidFill>
                  <a:schemeClr val="bg1"/>
                </a:solidFill>
              </a:rPr>
              <a:t>Operazioni </a:t>
            </a:r>
            <a:r>
              <a:rPr lang="it-IT" dirty="0" err="1">
                <a:solidFill>
                  <a:schemeClr val="bg1"/>
                </a:solidFill>
              </a:rPr>
              <a:t>serverless</a:t>
            </a:r>
            <a:r>
              <a:rPr lang="it-IT" dirty="0">
                <a:solidFill>
                  <a:schemeClr val="bg1"/>
                </a:solidFill>
              </a:rPr>
              <a:t>: non è necessario gestire server o cluster sottostanti. La piattaforma gestisce la distribuzione, la gestione e il dimensionamento dei contenitori.</a:t>
            </a:r>
          </a:p>
          <a:p>
            <a:r>
              <a:rPr lang="it-IT" dirty="0">
                <a:solidFill>
                  <a:schemeClr val="bg1"/>
                </a:solidFill>
              </a:rPr>
              <a:t>Supporto per </a:t>
            </a:r>
            <a:r>
              <a:rPr lang="it-IT" dirty="0" err="1">
                <a:solidFill>
                  <a:schemeClr val="bg1"/>
                </a:solidFill>
              </a:rPr>
              <a:t>microservizi</a:t>
            </a:r>
            <a:r>
              <a:rPr lang="it-IT" dirty="0">
                <a:solidFill>
                  <a:schemeClr val="bg1"/>
                </a:solidFill>
              </a:rPr>
              <a:t>: fornisce il rilevamento dei servizi integrato e la suddivisione del traffico, semplificando la distribuzione e la gestione delle architetture basate sui </a:t>
            </a:r>
            <a:r>
              <a:rPr lang="it-IT" dirty="0" err="1">
                <a:solidFill>
                  <a:schemeClr val="bg1"/>
                </a:solidFill>
              </a:rPr>
              <a:t>microservizi</a:t>
            </a:r>
            <a:r>
              <a:rPr lang="it-IT" dirty="0">
                <a:solidFill>
                  <a:schemeClr val="bg1"/>
                </a:solidFill>
              </a:rPr>
              <a:t>.</a:t>
            </a:r>
          </a:p>
          <a:p>
            <a:r>
              <a:rPr lang="it-IT" dirty="0">
                <a:solidFill>
                  <a:schemeClr val="bg1"/>
                </a:solidFill>
              </a:rPr>
              <a:t>Integrazione con </a:t>
            </a:r>
            <a:r>
              <a:rPr lang="it-IT" dirty="0" err="1">
                <a:solidFill>
                  <a:schemeClr val="bg1"/>
                </a:solidFill>
              </a:rPr>
              <a:t>Dapr</a:t>
            </a:r>
            <a:r>
              <a:rPr lang="it-IT" dirty="0">
                <a:solidFill>
                  <a:schemeClr val="bg1"/>
                </a:solidFill>
              </a:rPr>
              <a:t>: le app contenitore di Azure sono integrate con Distributed Application Runtime (</a:t>
            </a:r>
            <a:r>
              <a:rPr lang="it-IT" dirty="0" err="1">
                <a:solidFill>
                  <a:schemeClr val="bg1"/>
                </a:solidFill>
              </a:rPr>
              <a:t>Dapr</a:t>
            </a:r>
            <a:r>
              <a:rPr lang="it-IT" dirty="0">
                <a:solidFill>
                  <a:schemeClr val="bg1"/>
                </a:solidFill>
              </a:rPr>
              <a:t>), offrendo uno sviluppo semplificato di applicazioni native del cloud con best </a:t>
            </a:r>
            <a:r>
              <a:rPr lang="it-IT" dirty="0" err="1">
                <a:solidFill>
                  <a:schemeClr val="bg1"/>
                </a:solidFill>
              </a:rPr>
              <a:t>practice</a:t>
            </a:r>
            <a:r>
              <a:rPr lang="it-IT" dirty="0">
                <a:solidFill>
                  <a:schemeClr val="bg1"/>
                </a:solidFill>
              </a:rPr>
              <a:t> e modelli integrati.</a:t>
            </a:r>
          </a:p>
          <a:p>
            <a:r>
              <a:rPr lang="it-IT" dirty="0">
                <a:solidFill>
                  <a:schemeClr val="bg1"/>
                </a:solidFill>
              </a:rPr>
              <a:t>CI/CD e DevOps: si integra con GitHub Actions e altri strumenti CI/CD per automatizzare le distribuzioni e gestire il ciclo di vita delle applicazioni.</a:t>
            </a:r>
          </a:p>
          <a:p>
            <a:endParaRPr lang="en-IT" dirty="0"/>
          </a:p>
        </p:txBody>
      </p:sp>
    </p:spTree>
    <p:extLst>
      <p:ext uri="{BB962C8B-B14F-4D97-AF65-F5344CB8AC3E}">
        <p14:creationId xmlns:p14="http://schemas.microsoft.com/office/powerpoint/2010/main" val="421407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T" dirty="0"/>
              <a:t>Per quanto riguarda Azure Function: </a:t>
            </a:r>
            <a:r>
              <a:rPr lang="it-IT" dirty="0"/>
              <a:t>condivide molte caratteristiche con le app per contenitori di Azure in termini di scalabilità e integrazione con eventi, ma è ottimizzato per funzioni temporanee distribuite come codice o contenitori. Il modello di programmazione di Funzioni di Azure offre vantaggi in termini di produttività per i team che desiderano attivare l'esecuzione delle funzioni su eventi e associarsi ad altre origini dati.</a:t>
            </a:r>
          </a:p>
          <a:p>
            <a:pPr algn="l"/>
            <a:r>
              <a:rPr lang="it-IT" b="0" i="0" dirty="0">
                <a:solidFill>
                  <a:srgbClr val="1F1F1F"/>
                </a:solidFill>
                <a:effectLst/>
                <a:highlight>
                  <a:srgbClr val="F8F9FA"/>
                </a:highlight>
                <a:latin typeface="arial" panose="020B0604020202020204" pitchFamily="34" charset="0"/>
              </a:rPr>
              <a:t>L'esecuzione di una funzione in un contenitore richiede l'uso dell'immagine di base di Funzioni di Azure, che può complicare la creazione dell'immagine personalizzata.</a:t>
            </a:r>
            <a:endParaRPr lang="it-IT" dirty="0"/>
          </a:p>
          <a:p>
            <a:r>
              <a:rPr lang="it-IT" dirty="0"/>
              <a:t>Container su Azure </a:t>
            </a:r>
            <a:r>
              <a:rPr lang="it-IT" dirty="0" err="1"/>
              <a:t>Function</a:t>
            </a:r>
            <a:r>
              <a:rPr lang="it-IT" dirty="0"/>
              <a:t>: durante lo sviluppo di funzioni di Azure che verranno probabilmente ospitate in contenitori in altri ambienti in un secondo momento. Poiché un </a:t>
            </a:r>
            <a:r>
              <a:rPr lang="it-IT" dirty="0" err="1"/>
              <a:t>runtime</a:t>
            </a:r>
            <a:r>
              <a:rPr lang="it-IT" dirty="0"/>
              <a:t> di Funzioni basato su container non può essere combinato con il piano a consumo (</a:t>
            </a:r>
            <a:r>
              <a:rPr lang="it-IT" dirty="0" err="1"/>
              <a:t>pay</a:t>
            </a:r>
            <a:r>
              <a:rPr lang="it-IT" dirty="0"/>
              <a:t>-per-use), si perde un vantaggio chiave del </a:t>
            </a:r>
            <a:r>
              <a:rPr lang="it-IT" dirty="0" err="1"/>
              <a:t>runtime</a:t>
            </a:r>
            <a:r>
              <a:rPr lang="it-IT" dirty="0"/>
              <a:t> di Funzioni</a:t>
            </a:r>
          </a:p>
          <a:p>
            <a:r>
              <a:rPr lang="it-IT" dirty="0"/>
              <a:t>Azure Batch è un servizio incentrato sui carichi di lavoro High Performance Compute (HPC). Questi carichi di lavoro possono spesso scalare orizzontalmente fino a migliaia di processi e possono essere difficili da orchestrare.</a:t>
            </a:r>
            <a:endParaRPr lang="en-IT" dirty="0"/>
          </a:p>
        </p:txBody>
      </p:sp>
    </p:spTree>
    <p:extLst>
      <p:ext uri="{BB962C8B-B14F-4D97-AF65-F5344CB8AC3E}">
        <p14:creationId xmlns:p14="http://schemas.microsoft.com/office/powerpoint/2010/main" val="31263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13" name="Body Level One…"/>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415-8F6F-9E03-9CC6-7C65338028D8}"/>
              </a:ext>
            </a:extLst>
          </p:cNvPr>
          <p:cNvSpPr>
            <a:spLocks noGrp="1"/>
          </p:cNvSpPr>
          <p:nvPr>
            <p:ph type="ctrTitle"/>
          </p:nvPr>
        </p:nvSpPr>
        <p:spPr>
          <a:xfrm>
            <a:off x="3048000" y="7975601"/>
            <a:ext cx="18288000" cy="3502026"/>
          </a:xfrm>
          <a:solidFill>
            <a:srgbClr val="000000">
              <a:alpha val="20000"/>
            </a:srgbClr>
          </a:solidFill>
        </p:spPr>
        <p:txBody>
          <a:bodyPr anchor="b"/>
          <a:lstStyle>
            <a:lvl1pPr algn="ctr">
              <a:defRPr sz="12000" u="none">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0B51D53-458C-4076-0274-409C1245DCDD}"/>
              </a:ext>
            </a:extLst>
          </p:cNvPr>
          <p:cNvSpPr>
            <a:spLocks noGrp="1"/>
          </p:cNvSpPr>
          <p:nvPr>
            <p:ph type="subTitle" idx="1"/>
          </p:nvPr>
        </p:nvSpPr>
        <p:spPr>
          <a:xfrm>
            <a:off x="3048000" y="11614332"/>
            <a:ext cx="18288000" cy="1898468"/>
          </a:xfrm>
          <a:solidFill>
            <a:srgbClr val="000000">
              <a:alpha val="20000"/>
            </a:srgbClr>
          </a:solidFill>
        </p:spPr>
        <p:txBody>
          <a:bodyPr>
            <a:normAutofit/>
          </a:bodyPr>
          <a:lstStyle>
            <a:lvl1pPr marL="0" indent="0" algn="ctr">
              <a:buNone/>
              <a:defRPr sz="64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pic>
        <p:nvPicPr>
          <p:cNvPr id="1028" name="Picture 4">
            <a:extLst>
              <a:ext uri="{FF2B5EF4-FFF2-40B4-BE49-F238E27FC236}">
                <a16:creationId xmlns:a16="http://schemas.microsoft.com/office/drawing/2014/main" id="{2F9EDE8E-7359-963A-FDDD-971BEC7884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900" y="157736"/>
            <a:ext cx="4215408" cy="32458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FD08E41-B3AB-138E-D8B4-699A64CDE532}"/>
              </a:ext>
            </a:extLst>
          </p:cNvPr>
          <p:cNvSpPr/>
          <p:nvPr userDrawn="1"/>
        </p:nvSpPr>
        <p:spPr>
          <a:xfrm>
            <a:off x="17965421" y="434340"/>
            <a:ext cx="5991498" cy="1898468"/>
          </a:xfrm>
          <a:prstGeom prst="rect">
            <a:avLst/>
          </a:prstGeom>
          <a:solidFill>
            <a:srgbClr val="E3C0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4000" b="1" dirty="0">
                <a:solidFill>
                  <a:srgbClr val="081A44"/>
                </a:solidFill>
                <a:latin typeface="Segoe UI" panose="020B0502040204020203" pitchFamily="34" charset="0"/>
                <a:cs typeface="Segoe UI" panose="020B0502040204020203" pitchFamily="34" charset="0"/>
              </a:rPr>
              <a:t>#GlobalAzure</a:t>
            </a:r>
          </a:p>
          <a:p>
            <a:pPr algn="ctr"/>
            <a:r>
              <a:rPr lang="it-IT" sz="4000" b="1" dirty="0">
                <a:solidFill>
                  <a:srgbClr val="081A44"/>
                </a:solidFill>
                <a:latin typeface="Segoe UI" panose="020B0502040204020203" pitchFamily="34" charset="0"/>
                <a:cs typeface="Segoe UI" panose="020B0502040204020203" pitchFamily="34" charset="0"/>
              </a:rPr>
              <a:t>#GlobalAzureMilano</a:t>
            </a:r>
            <a:endParaRPr lang="en-US" sz="4000" b="1" dirty="0">
              <a:solidFill>
                <a:srgbClr val="081A4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893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34" name="Slide Number"/>
          <p:cNvSpPr txBox="1">
            <a:spLocks noGrp="1"/>
          </p:cNvSpPr>
          <p:nvPr>
            <p:ph type="sldNum" sz="quarter" idx="2"/>
          </p:nvPr>
        </p:nvSpPr>
        <p:spPr>
          <a:xfrm>
            <a:off x="22948899"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Line"/>
          <p:cNvSpPr>
            <a:spLocks noGrp="1"/>
          </p:cNvSpPr>
          <p:nvPr>
            <p:ph type="body" sz="quarter" idx="13"/>
          </p:nvPr>
        </p:nvSpPr>
        <p:spPr>
          <a:xfrm>
            <a:off x="13208000" y="2222500"/>
            <a:ext cx="101600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2" name="118295074_2675x2907.jpeg"/>
          <p:cNvSpPr>
            <a:spLocks noGrp="1"/>
          </p:cNvSpPr>
          <p:nvPr>
            <p:ph type="pic" idx="14"/>
          </p:nvPr>
        </p:nvSpPr>
        <p:spPr>
          <a:xfrm>
            <a:off x="0" y="0"/>
            <a:ext cx="12065000" cy="13716000"/>
          </a:xfrm>
          <a:prstGeom prst="rect">
            <a:avLst/>
          </a:prstGeom>
        </p:spPr>
        <p:txBody>
          <a:bodyPr lIns="91439" tIns="45719" rIns="91439" bIns="45719">
            <a:noAutofit/>
          </a:bodyPr>
          <a:lstStyle/>
          <a:p>
            <a:endParaRPr/>
          </a:p>
        </p:txBody>
      </p:sp>
      <p:sp>
        <p:nvSpPr>
          <p:cNvPr id="73" name="Title Text"/>
          <p:cNvSpPr txBox="1">
            <a:spLocks noGrp="1"/>
          </p:cNvSpPr>
          <p:nvPr>
            <p:ph type="title"/>
          </p:nvPr>
        </p:nvSpPr>
        <p:spPr>
          <a:xfrm>
            <a:off x="13208000" y="1016000"/>
            <a:ext cx="10160000" cy="1016000"/>
          </a:xfrm>
          <a:prstGeom prst="rect">
            <a:avLst/>
          </a:prstGeom>
        </p:spPr>
        <p:txBody>
          <a:bodyPr/>
          <a:lstStyle/>
          <a:p>
            <a:r>
              <a:t>Title Text</a:t>
            </a:r>
          </a:p>
        </p:txBody>
      </p:sp>
      <p:sp>
        <p:nvSpPr>
          <p:cNvPr id="74" name="Body Level One…"/>
          <p:cNvSpPr txBox="1">
            <a:spLocks noGrp="1"/>
          </p:cNvSpPr>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1016000" y="1016000"/>
            <a:ext cx="13970000" cy="9804400"/>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15240000" y="1016000"/>
            <a:ext cx="8128000" cy="4775200"/>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15240000" y="6045200"/>
            <a:ext cx="8128000" cy="47752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0">
              <a:spcBef>
                <a:spcPts val="2000"/>
              </a:spcBef>
              <a:buSzTx/>
              <a:buFontTx/>
              <a:buNone/>
              <a:defRPr sz="4000" i="1" spc="39"/>
            </a:lvl2pPr>
            <a:lvl3pPr marL="0" indent="0">
              <a:spcBef>
                <a:spcPts val="2000"/>
              </a:spcBef>
              <a:buSzTx/>
              <a:buFontTx/>
              <a:buNone/>
              <a:defRPr sz="4000" i="1" spc="39"/>
            </a:lvl3pPr>
            <a:lvl4pPr marL="0" indent="0">
              <a:spcBef>
                <a:spcPts val="2000"/>
              </a:spcBef>
              <a:buSzTx/>
              <a:buFontTx/>
              <a:buNone/>
              <a:defRPr sz="4000" i="1" spc="39"/>
            </a:lvl4pPr>
            <a:lvl5pPr marL="0" indent="0">
              <a:spcBef>
                <a:spcPts val="2000"/>
              </a:spcBef>
              <a:buSzTx/>
              <a:buFontTx/>
              <a:buNone/>
              <a:defRPr sz="4000" i="1" spc="39"/>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965200" y="1041400"/>
            <a:ext cx="3130550" cy="595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Type a quote here.</a:t>
            </a:r>
          </a:p>
        </p:txBody>
      </p:sp>
      <p:sp>
        <p:nvSpPr>
          <p:cNvPr id="103" name="-Johnny Appleseed"/>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-Johnny Appleseed</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AD6D0-7E7D-EED8-4C4B-ABBD20EC04A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24BA930-E6C1-4EB1-2F8D-D3EAECD6A33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595" y="647443"/>
            <a:ext cx="5474814" cy="5474814"/>
          </a:xfrm>
          <a:prstGeom prst="ellipse">
            <a:avLst/>
          </a:prstGeom>
          <a:ln w="190500" cap="rnd">
            <a:solidFill>
              <a:schemeClr val="accent5">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82533A-AAA0-341D-8CF2-07AB8E9BB07A}"/>
              </a:ext>
            </a:extLst>
          </p:cNvPr>
          <p:cNvSpPr>
            <a:spLocks noGrp="1"/>
          </p:cNvSpPr>
          <p:nvPr>
            <p:ph type="ctrTitle"/>
          </p:nvPr>
        </p:nvSpPr>
        <p:spPr/>
        <p:txBody>
          <a:bodyPr>
            <a:normAutofit fontScale="90000"/>
          </a:bodyPr>
          <a:lstStyle/>
          <a:p>
            <a:r>
              <a:rPr lang="it-IT" dirty="0">
                <a:effectLst>
                  <a:outerShdw blurRad="38100" dist="38100" dir="2700000" algn="tl">
                    <a:srgbClr val="000000">
                      <a:alpha val="43137"/>
                    </a:srgbClr>
                  </a:outerShdw>
                </a:effectLst>
              </a:rPr>
              <a:t>Quale </a:t>
            </a:r>
            <a:r>
              <a:rPr lang="it-IT" dirty="0" err="1">
                <a:effectLst>
                  <a:outerShdw blurRad="38100" dist="38100" dir="2700000" algn="tl">
                    <a:srgbClr val="000000">
                      <a:alpha val="43137"/>
                    </a:srgbClr>
                  </a:outerShdw>
                </a:effectLst>
              </a:rPr>
              <a:t>runtime</a:t>
            </a:r>
            <a:r>
              <a:rPr lang="it-IT" dirty="0">
                <a:effectLst>
                  <a:outerShdw blurRad="38100" dist="38100" dir="2700000" algn="tl">
                    <a:srgbClr val="000000">
                      <a:alpha val="43137"/>
                    </a:srgbClr>
                  </a:outerShdw>
                </a:effectLst>
              </a:rPr>
              <a:t> per i miei container su Azure?</a:t>
            </a:r>
            <a:endParaRPr lang="en-US"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B980B42-C67D-54FF-C114-C9B0955345FA}"/>
              </a:ext>
            </a:extLst>
          </p:cNvPr>
          <p:cNvSpPr>
            <a:spLocks noGrp="1"/>
          </p:cNvSpPr>
          <p:nvPr>
            <p:ph type="subTitle" idx="1"/>
          </p:nvPr>
        </p:nvSpPr>
        <p:spPr/>
        <p:txBody>
          <a:bodyPr>
            <a:normAutofit fontScale="92500" lnSpcReduction="20000"/>
          </a:bodyPr>
          <a:lstStyle/>
          <a:p>
            <a:r>
              <a:rPr lang="it-IT" dirty="0" err="1">
                <a:effectLst>
                  <a:outerShdw blurRad="38100" dist="38100" dir="2700000" algn="tl">
                    <a:srgbClr val="000000">
                      <a:alpha val="43137"/>
                    </a:srgbClr>
                  </a:outerShdw>
                </a:effectLst>
              </a:rPr>
              <a:t>Rauno</a:t>
            </a:r>
            <a:r>
              <a:rPr lang="it-IT" dirty="0">
                <a:effectLst>
                  <a:outerShdw blurRad="38100" dist="38100" dir="2700000" algn="tl">
                    <a:srgbClr val="000000">
                      <a:alpha val="43137"/>
                    </a:srgbClr>
                  </a:outerShdw>
                </a:effectLst>
              </a:rPr>
              <a:t> De Pasquale</a:t>
            </a:r>
          </a:p>
          <a:p>
            <a:r>
              <a:rPr lang="it-IT" dirty="0">
                <a:effectLst>
                  <a:outerShdw blurRad="38100" dist="38100" dir="2700000" algn="tl">
                    <a:srgbClr val="000000">
                      <a:alpha val="43137"/>
                    </a:srgbClr>
                  </a:outerShdw>
                </a:effectLst>
              </a:rPr>
              <a:t>NEWESIS SRL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354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CD317-539B-AC31-47EE-19436A92BB69}"/>
              </a:ext>
            </a:extLst>
          </p:cNvPr>
          <p:cNvSpPr/>
          <p:nvPr/>
        </p:nvSpPr>
        <p:spPr>
          <a:xfrm>
            <a:off x="0" y="0"/>
            <a:ext cx="24384000" cy="13716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T" sz="350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a:xfrm>
            <a:off x="1006475" y="1066800"/>
            <a:ext cx="10160000" cy="1016000"/>
          </a:xfrm>
        </p:spPr>
        <p:txBody>
          <a:bodyPr>
            <a:normAutofit fontScale="90000"/>
          </a:bodyPr>
          <a:lstStyle/>
          <a:p>
            <a:r>
              <a:rPr lang="it-IT" dirty="0">
                <a:solidFill>
                  <a:schemeClr val="bg1"/>
                </a:solidFill>
              </a:rPr>
              <a:t>COME SCEGLIERE?</a:t>
            </a:r>
            <a:endParaRPr lang="en-IT" dirty="0">
              <a:solidFill>
                <a:schemeClr val="bg1"/>
              </a:solidFill>
            </a:endParaRP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8812306" y="2873374"/>
            <a:ext cx="7653431" cy="10160000"/>
          </a:xfrm>
        </p:spPr>
        <p:txBody>
          <a:bodyPr>
            <a:normAutofit/>
          </a:bodyPr>
          <a:lstStyle/>
          <a:p>
            <a:r>
              <a:rPr lang="it-IT" dirty="0">
                <a:solidFill>
                  <a:schemeClr val="bg1"/>
                </a:solidFill>
              </a:rPr>
              <a:t>Azure Container App</a:t>
            </a:r>
          </a:p>
          <a:p>
            <a:pPr lvl="1"/>
            <a:r>
              <a:rPr lang="it-IT" dirty="0">
                <a:solidFill>
                  <a:schemeClr val="bg1"/>
                </a:solidFill>
              </a:rPr>
              <a:t>Pro:</a:t>
            </a:r>
          </a:p>
          <a:p>
            <a:pPr lvl="2"/>
            <a:r>
              <a:rPr lang="it-IT" dirty="0">
                <a:solidFill>
                  <a:schemeClr val="bg1"/>
                </a:solidFill>
              </a:rPr>
              <a:t>K8S senza le complessità di K8S</a:t>
            </a:r>
          </a:p>
          <a:p>
            <a:pPr lvl="1"/>
            <a:r>
              <a:rPr lang="it-IT" dirty="0">
                <a:solidFill>
                  <a:schemeClr val="bg1"/>
                </a:solidFill>
              </a:rPr>
              <a:t>Cons:</a:t>
            </a:r>
          </a:p>
          <a:p>
            <a:pPr lvl="2"/>
            <a:r>
              <a:rPr lang="it-IT" dirty="0">
                <a:solidFill>
                  <a:schemeClr val="bg1"/>
                </a:solidFill>
              </a:rPr>
              <a:t>Contesto predefinito</a:t>
            </a:r>
          </a:p>
          <a:p>
            <a:pPr lvl="2"/>
            <a:r>
              <a:rPr lang="it-IT" dirty="0">
                <a:solidFill>
                  <a:schemeClr val="bg1"/>
                </a:solidFill>
              </a:rPr>
              <a:t>Costi</a:t>
            </a:r>
          </a:p>
          <a:p>
            <a:pPr lvl="1"/>
            <a:r>
              <a:rPr lang="it-IT" dirty="0">
                <a:solidFill>
                  <a:schemeClr val="bg1"/>
                </a:solidFill>
              </a:rPr>
              <a:t>Contesto: </a:t>
            </a:r>
          </a:p>
          <a:p>
            <a:pPr lvl="2"/>
            <a:r>
              <a:rPr lang="it-IT" dirty="0">
                <a:solidFill>
                  <a:schemeClr val="bg1"/>
                </a:solidFill>
              </a:rPr>
              <a:t>Architetture a Micro Servizi Event </a:t>
            </a:r>
            <a:r>
              <a:rPr lang="it-IT" dirty="0" err="1">
                <a:solidFill>
                  <a:schemeClr val="bg1"/>
                </a:solidFill>
              </a:rPr>
              <a:t>Driven</a:t>
            </a:r>
            <a:r>
              <a:rPr lang="it-IT" dirty="0">
                <a:solidFill>
                  <a:schemeClr val="bg1"/>
                </a:solidFill>
              </a:rPr>
              <a:t> su container Linux</a:t>
            </a:r>
          </a:p>
        </p:txBody>
      </p:sp>
      <p:cxnSp>
        <p:nvCxnSpPr>
          <p:cNvPr id="8" name="Connettore 1 14">
            <a:extLst>
              <a:ext uri="{FF2B5EF4-FFF2-40B4-BE49-F238E27FC236}">
                <a16:creationId xmlns:a16="http://schemas.microsoft.com/office/drawing/2014/main" id="{4DC6CA31-C32A-7630-5E1A-D2D4BF2293A1}"/>
              </a:ext>
            </a:extLst>
          </p:cNvPr>
          <p:cNvCxnSpPr>
            <a:cxnSpLocks/>
          </p:cNvCxnSpPr>
          <p:nvPr/>
        </p:nvCxnSpPr>
        <p:spPr>
          <a:xfrm flipH="1">
            <a:off x="1006475" y="2397313"/>
            <a:ext cx="8121652" cy="0"/>
          </a:xfrm>
          <a:prstGeom prst="line">
            <a:avLst/>
          </a:prstGeom>
          <a:noFill/>
          <a:ln w="25400" cap="flat">
            <a:solidFill>
              <a:schemeClr val="bg1"/>
            </a:solidFill>
            <a:prstDash val="sysDot"/>
            <a:miter lim="400000"/>
          </a:ln>
          <a:effectLst/>
          <a:sp3d/>
        </p:spPr>
        <p:style>
          <a:lnRef idx="0">
            <a:scrgbClr r="0" g="0" b="0"/>
          </a:lnRef>
          <a:fillRef idx="0">
            <a:scrgbClr r="0" g="0" b="0"/>
          </a:fillRef>
          <a:effectRef idx="0">
            <a:scrgbClr r="0" g="0" b="0"/>
          </a:effectRef>
          <a:fontRef idx="none"/>
        </p:style>
      </p:cxnSp>
      <p:pic>
        <p:nvPicPr>
          <p:cNvPr id="10" name="Immagine 12">
            <a:extLst>
              <a:ext uri="{FF2B5EF4-FFF2-40B4-BE49-F238E27FC236}">
                <a16:creationId xmlns:a16="http://schemas.microsoft.com/office/drawing/2014/main" id="{9187E210-5D46-BA82-FDB5-42267AD69838}"/>
              </a:ext>
            </a:extLst>
          </p:cNvPr>
          <p:cNvPicPr>
            <a:picLocks noChangeAspect="1"/>
          </p:cNvPicPr>
          <p:nvPr/>
        </p:nvPicPr>
        <p:blipFill>
          <a:blip r:embed="rId3"/>
          <a:stretch>
            <a:fillRect/>
          </a:stretch>
        </p:blipFill>
        <p:spPr>
          <a:xfrm>
            <a:off x="23124432" y="12475482"/>
            <a:ext cx="963385" cy="963385"/>
          </a:xfrm>
          <a:prstGeom prst="rect">
            <a:avLst/>
          </a:prstGeom>
        </p:spPr>
      </p:pic>
      <p:sp>
        <p:nvSpPr>
          <p:cNvPr id="2" name="Text Placeholder 4">
            <a:extLst>
              <a:ext uri="{FF2B5EF4-FFF2-40B4-BE49-F238E27FC236}">
                <a16:creationId xmlns:a16="http://schemas.microsoft.com/office/drawing/2014/main" id="{E9F11D8D-7FA0-6DD4-E88D-DB96AF164671}"/>
              </a:ext>
            </a:extLst>
          </p:cNvPr>
          <p:cNvSpPr txBox="1">
            <a:spLocks/>
          </p:cNvSpPr>
          <p:nvPr/>
        </p:nvSpPr>
        <p:spPr>
          <a:xfrm>
            <a:off x="1158875" y="2921000"/>
            <a:ext cx="7653431"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571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1pPr>
            <a:lvl2pPr marL="11430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2pPr>
            <a:lvl3pPr marL="1714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3pPr>
            <a:lvl4pPr marL="22860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4pPr>
            <a:lvl5pPr marL="2857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9pPr>
          </a:lstStyle>
          <a:p>
            <a:pPr hangingPunct="1"/>
            <a:r>
              <a:rPr lang="it-IT" dirty="0">
                <a:solidFill>
                  <a:schemeClr val="bg1"/>
                </a:solidFill>
              </a:rPr>
              <a:t>Azure App Service</a:t>
            </a:r>
          </a:p>
          <a:p>
            <a:pPr lvl="1" hangingPunct="1"/>
            <a:r>
              <a:rPr lang="it-IT" dirty="0">
                <a:solidFill>
                  <a:schemeClr val="bg1"/>
                </a:solidFill>
              </a:rPr>
              <a:t>Pro:</a:t>
            </a:r>
          </a:p>
          <a:p>
            <a:pPr lvl="2" hangingPunct="1"/>
            <a:r>
              <a:rPr lang="it-IT" dirty="0">
                <a:solidFill>
                  <a:schemeClr val="bg1"/>
                </a:solidFill>
              </a:rPr>
              <a:t>Semplicità</a:t>
            </a:r>
          </a:p>
          <a:p>
            <a:pPr lvl="1" hangingPunct="1"/>
            <a:r>
              <a:rPr lang="it-IT" dirty="0">
                <a:solidFill>
                  <a:schemeClr val="bg1"/>
                </a:solidFill>
              </a:rPr>
              <a:t>Cons:</a:t>
            </a:r>
          </a:p>
          <a:p>
            <a:pPr lvl="2" hangingPunct="1"/>
            <a:r>
              <a:rPr lang="it-IT" dirty="0">
                <a:solidFill>
                  <a:schemeClr val="bg1"/>
                </a:solidFill>
              </a:rPr>
              <a:t>Soluzione verticale e quindi limitata</a:t>
            </a:r>
          </a:p>
          <a:p>
            <a:pPr lvl="1" hangingPunct="1"/>
            <a:r>
              <a:rPr lang="it-IT" dirty="0">
                <a:solidFill>
                  <a:schemeClr val="bg1"/>
                </a:solidFill>
              </a:rPr>
              <a:t>Contesto:</a:t>
            </a:r>
          </a:p>
          <a:p>
            <a:pPr lvl="2" hangingPunct="1"/>
            <a:r>
              <a:rPr lang="it-IT" dirty="0">
                <a:solidFill>
                  <a:schemeClr val="bg1"/>
                </a:solidFill>
              </a:rPr>
              <a:t>Adatto per singole Web App e API</a:t>
            </a:r>
          </a:p>
          <a:p>
            <a:pPr lvl="2" hangingPunct="1"/>
            <a:endParaRPr lang="it-IT" dirty="0">
              <a:solidFill>
                <a:schemeClr val="bg1"/>
              </a:solidFill>
            </a:endParaRPr>
          </a:p>
          <a:p>
            <a:pPr lvl="1" hangingPunct="1"/>
            <a:endParaRPr lang="it-IT" dirty="0">
              <a:solidFill>
                <a:schemeClr val="bg1"/>
              </a:solidFill>
            </a:endParaRPr>
          </a:p>
          <a:p>
            <a:pPr lvl="1" hangingPunct="1"/>
            <a:endParaRPr lang="it-IT" dirty="0">
              <a:solidFill>
                <a:schemeClr val="bg1"/>
              </a:solidFill>
            </a:endParaRPr>
          </a:p>
        </p:txBody>
      </p:sp>
      <p:sp>
        <p:nvSpPr>
          <p:cNvPr id="6" name="Text Placeholder 4">
            <a:extLst>
              <a:ext uri="{FF2B5EF4-FFF2-40B4-BE49-F238E27FC236}">
                <a16:creationId xmlns:a16="http://schemas.microsoft.com/office/drawing/2014/main" id="{972633B0-7F99-9FD7-9B7B-7529E9FC8D49}"/>
              </a:ext>
            </a:extLst>
          </p:cNvPr>
          <p:cNvSpPr txBox="1">
            <a:spLocks/>
          </p:cNvSpPr>
          <p:nvPr/>
        </p:nvSpPr>
        <p:spPr>
          <a:xfrm>
            <a:off x="16233201" y="2873374"/>
            <a:ext cx="7653431"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571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1pPr>
            <a:lvl2pPr marL="11430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2pPr>
            <a:lvl3pPr marL="1714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3pPr>
            <a:lvl4pPr marL="22860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4pPr>
            <a:lvl5pPr marL="2857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9pPr>
          </a:lstStyle>
          <a:p>
            <a:pPr hangingPunct="1"/>
            <a:r>
              <a:rPr lang="it-IT" dirty="0">
                <a:solidFill>
                  <a:schemeClr val="bg1"/>
                </a:solidFill>
              </a:rPr>
              <a:t>Azure </a:t>
            </a:r>
            <a:r>
              <a:rPr lang="it-IT" dirty="0" err="1">
                <a:solidFill>
                  <a:schemeClr val="bg1"/>
                </a:solidFill>
              </a:rPr>
              <a:t>Kubernetes</a:t>
            </a:r>
            <a:r>
              <a:rPr lang="it-IT" dirty="0">
                <a:solidFill>
                  <a:schemeClr val="bg1"/>
                </a:solidFill>
              </a:rPr>
              <a:t> Service</a:t>
            </a:r>
          </a:p>
          <a:p>
            <a:pPr lvl="1" hangingPunct="1"/>
            <a:r>
              <a:rPr lang="it-IT" dirty="0">
                <a:solidFill>
                  <a:schemeClr val="bg1"/>
                </a:solidFill>
              </a:rPr>
              <a:t>Pro:</a:t>
            </a:r>
          </a:p>
          <a:p>
            <a:pPr lvl="2" hangingPunct="1"/>
            <a:r>
              <a:rPr lang="it-IT" dirty="0">
                <a:solidFill>
                  <a:schemeClr val="bg1"/>
                </a:solidFill>
              </a:rPr>
              <a:t>Standard</a:t>
            </a:r>
          </a:p>
          <a:p>
            <a:pPr lvl="2" hangingPunct="1"/>
            <a:r>
              <a:rPr lang="it-IT" dirty="0">
                <a:solidFill>
                  <a:schemeClr val="bg1"/>
                </a:solidFill>
              </a:rPr>
              <a:t>Estensibile</a:t>
            </a:r>
          </a:p>
          <a:p>
            <a:pPr lvl="1" hangingPunct="1"/>
            <a:r>
              <a:rPr lang="it-IT" dirty="0">
                <a:solidFill>
                  <a:schemeClr val="bg1"/>
                </a:solidFill>
              </a:rPr>
              <a:t>Cons:</a:t>
            </a:r>
          </a:p>
          <a:p>
            <a:pPr lvl="2" hangingPunct="1"/>
            <a:r>
              <a:rPr lang="it-IT" dirty="0">
                <a:solidFill>
                  <a:schemeClr val="bg1"/>
                </a:solidFill>
              </a:rPr>
              <a:t>Complessità di gestione</a:t>
            </a:r>
          </a:p>
          <a:p>
            <a:pPr lvl="2" hangingPunct="1"/>
            <a:r>
              <a:rPr lang="it-IT" dirty="0">
                <a:solidFill>
                  <a:schemeClr val="bg1"/>
                </a:solidFill>
              </a:rPr>
              <a:t>Costo minimo</a:t>
            </a:r>
          </a:p>
          <a:p>
            <a:pPr lvl="1" hangingPunct="1"/>
            <a:r>
              <a:rPr lang="it-IT" dirty="0">
                <a:solidFill>
                  <a:schemeClr val="bg1"/>
                </a:solidFill>
              </a:rPr>
              <a:t>Contesto:</a:t>
            </a:r>
          </a:p>
          <a:p>
            <a:pPr lvl="2" hangingPunct="1"/>
            <a:r>
              <a:rPr lang="it-IT" dirty="0">
                <a:solidFill>
                  <a:schemeClr val="bg1"/>
                </a:solidFill>
              </a:rPr>
              <a:t>Soluzioni complesse</a:t>
            </a:r>
          </a:p>
          <a:p>
            <a:pPr lvl="2" hangingPunct="1"/>
            <a:r>
              <a:rPr lang="it-IT" dirty="0">
                <a:solidFill>
                  <a:schemeClr val="bg1"/>
                </a:solidFill>
              </a:rPr>
              <a:t>Requisiti di portabilità</a:t>
            </a:r>
          </a:p>
        </p:txBody>
      </p:sp>
    </p:spTree>
    <p:extLst>
      <p:ext uri="{BB962C8B-B14F-4D97-AF65-F5344CB8AC3E}">
        <p14:creationId xmlns:p14="http://schemas.microsoft.com/office/powerpoint/2010/main" val="27724986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p:txBody>
          <a:bodyPr>
            <a:normAutofit fontScale="90000"/>
          </a:bodyPr>
          <a:lstStyle/>
          <a:p>
            <a:r>
              <a:rPr lang="en-GB" dirty="0" err="1">
                <a:solidFill>
                  <a:srgbClr val="000000"/>
                </a:solidFill>
              </a:rPr>
              <a:t>Quali</a:t>
            </a:r>
            <a:r>
              <a:rPr lang="en-GB" dirty="0">
                <a:solidFill>
                  <a:srgbClr val="000000"/>
                </a:solidFill>
              </a:rPr>
              <a:t> </a:t>
            </a:r>
            <a:r>
              <a:rPr lang="en-GB" dirty="0" err="1">
                <a:solidFill>
                  <a:srgbClr val="000000"/>
                </a:solidFill>
              </a:rPr>
              <a:t>domande</a:t>
            </a:r>
            <a:r>
              <a:rPr lang="en-GB" dirty="0">
                <a:solidFill>
                  <a:srgbClr val="000000"/>
                </a:solidFill>
              </a:rPr>
              <a:t> </a:t>
            </a:r>
            <a:r>
              <a:rPr lang="en-GB" dirty="0" err="1">
                <a:solidFill>
                  <a:srgbClr val="000000"/>
                </a:solidFill>
              </a:rPr>
              <a:t>farsi</a:t>
            </a:r>
            <a:endParaRPr lang="en-GB" dirty="0">
              <a:solidFill>
                <a:srgbClr val="000000"/>
              </a:solidFill>
            </a:endParaRPr>
          </a:p>
        </p:txBody>
      </p:sp>
      <p:cxnSp>
        <p:nvCxnSpPr>
          <p:cNvPr id="10" name="Connettore 1 14">
            <a:extLst>
              <a:ext uri="{FF2B5EF4-FFF2-40B4-BE49-F238E27FC236}">
                <a16:creationId xmlns:a16="http://schemas.microsoft.com/office/drawing/2014/main" id="{5C1D31C5-8118-9680-F288-75F80EB4707A}"/>
              </a:ext>
            </a:extLst>
          </p:cNvPr>
          <p:cNvCxnSpPr>
            <a:cxnSpLocks/>
          </p:cNvCxnSpPr>
          <p:nvPr/>
        </p:nvCxnSpPr>
        <p:spPr>
          <a:xfrm flipH="1">
            <a:off x="13265150" y="2279838"/>
            <a:ext cx="8121652" cy="0"/>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pic>
        <p:nvPicPr>
          <p:cNvPr id="11" name="Immagine 12">
            <a:extLst>
              <a:ext uri="{FF2B5EF4-FFF2-40B4-BE49-F238E27FC236}">
                <a16:creationId xmlns:a16="http://schemas.microsoft.com/office/drawing/2014/main" id="{C2E61C1E-CC38-F70E-0E9D-DD44AF4112FC}"/>
              </a:ext>
            </a:extLst>
          </p:cNvPr>
          <p:cNvPicPr>
            <a:picLocks noChangeAspect="1"/>
          </p:cNvPicPr>
          <p:nvPr/>
        </p:nvPicPr>
        <p:blipFill>
          <a:blip r:embed="rId3"/>
          <a:stretch>
            <a:fillRect/>
          </a:stretch>
        </p:blipFill>
        <p:spPr>
          <a:xfrm>
            <a:off x="109765" y="12700000"/>
            <a:ext cx="963385" cy="963385"/>
          </a:xfrm>
          <a:prstGeom prst="rect">
            <a:avLst/>
          </a:prstGeom>
        </p:spPr>
      </p:pic>
      <p:sp>
        <p:nvSpPr>
          <p:cNvPr id="6" name="Text Placeholder 5">
            <a:extLst>
              <a:ext uri="{FF2B5EF4-FFF2-40B4-BE49-F238E27FC236}">
                <a16:creationId xmlns:a16="http://schemas.microsoft.com/office/drawing/2014/main" id="{FD6EAEC3-1D14-491C-BB29-2D8A43CB01AB}"/>
              </a:ext>
            </a:extLst>
          </p:cNvPr>
          <p:cNvSpPr>
            <a:spLocks noGrp="1"/>
          </p:cNvSpPr>
          <p:nvPr>
            <p:ph type="body" sz="half" idx="1"/>
          </p:nvPr>
        </p:nvSpPr>
        <p:spPr/>
        <p:txBody>
          <a:bodyPr/>
          <a:lstStyle/>
          <a:p>
            <a:r>
              <a:rPr lang="en-IT" dirty="0"/>
              <a:t>Quale è il livello di controllo richiesto?</a:t>
            </a:r>
          </a:p>
          <a:p>
            <a:r>
              <a:rPr lang="en-IT" dirty="0"/>
              <a:t>Devo poter portare la soluzione fuori da Azure?</a:t>
            </a:r>
          </a:p>
          <a:p>
            <a:r>
              <a:rPr lang="en-IT" dirty="0"/>
              <a:t>Applicazioni esclusivamente web o altri tipi di servizi?</a:t>
            </a:r>
          </a:p>
          <a:p>
            <a:r>
              <a:rPr lang="en-IT" dirty="0"/>
              <a:t>Quale è il mio volume in termini di capacità di calcolo richiesta?</a:t>
            </a:r>
          </a:p>
          <a:p>
            <a:r>
              <a:rPr lang="en-IT" dirty="0"/>
              <a:t>Volumi di calcolo sono costanti o variabili?</a:t>
            </a:r>
          </a:p>
          <a:p>
            <a:r>
              <a:rPr lang="en-IT" dirty="0"/>
              <a:t>Q</a:t>
            </a:r>
            <a:r>
              <a:rPr lang="en-GB" dirty="0"/>
              <a:t>u</a:t>
            </a:r>
            <a:r>
              <a:rPr lang="en-IT" dirty="0"/>
              <a:t>anto variabili e con che frequenza?</a:t>
            </a:r>
          </a:p>
          <a:p>
            <a:r>
              <a:rPr lang="en-IT" dirty="0"/>
              <a:t>Quali livelli di isolamento tra le diverse applicazioni sono richiesti?</a:t>
            </a:r>
          </a:p>
          <a:p>
            <a:endParaRPr lang="en-IT" dirty="0"/>
          </a:p>
        </p:txBody>
      </p:sp>
      <p:pic>
        <p:nvPicPr>
          <p:cNvPr id="3074" name="Picture 2">
            <a:extLst>
              <a:ext uri="{FF2B5EF4-FFF2-40B4-BE49-F238E27FC236}">
                <a16:creationId xmlns:a16="http://schemas.microsoft.com/office/drawing/2014/main" id="{DB577C35-C9A4-D6BB-96D9-4E1117FCD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578" y="1371600"/>
            <a:ext cx="10079990" cy="109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107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2">
            <a:extLst>
              <a:ext uri="{FF2B5EF4-FFF2-40B4-BE49-F238E27FC236}">
                <a16:creationId xmlns:a16="http://schemas.microsoft.com/office/drawing/2014/main" id="{C2E61C1E-CC38-F70E-0E9D-DD44AF4112FC}"/>
              </a:ext>
            </a:extLst>
          </p:cNvPr>
          <p:cNvPicPr>
            <a:picLocks noChangeAspect="1"/>
          </p:cNvPicPr>
          <p:nvPr/>
        </p:nvPicPr>
        <p:blipFill>
          <a:blip r:embed="rId3"/>
          <a:stretch>
            <a:fillRect/>
          </a:stretch>
        </p:blipFill>
        <p:spPr>
          <a:xfrm>
            <a:off x="109765" y="12700000"/>
            <a:ext cx="963385" cy="963385"/>
          </a:xfrm>
          <a:prstGeom prst="rect">
            <a:avLst/>
          </a:prstGeom>
        </p:spPr>
      </p:pic>
      <p:graphicFrame>
        <p:nvGraphicFramePr>
          <p:cNvPr id="2" name="Table 1">
            <a:extLst>
              <a:ext uri="{FF2B5EF4-FFF2-40B4-BE49-F238E27FC236}">
                <a16:creationId xmlns:a16="http://schemas.microsoft.com/office/drawing/2014/main" id="{B2CD8821-3C7E-0991-AFBD-0916322AE489}"/>
              </a:ext>
            </a:extLst>
          </p:cNvPr>
          <p:cNvGraphicFramePr>
            <a:graphicFrameLocks noGrp="1"/>
          </p:cNvGraphicFramePr>
          <p:nvPr>
            <p:extLst>
              <p:ext uri="{D42A27DB-BD31-4B8C-83A1-F6EECF244321}">
                <p14:modId xmlns:p14="http://schemas.microsoft.com/office/powerpoint/2010/main" val="110243775"/>
              </p:ext>
            </p:extLst>
          </p:nvPr>
        </p:nvGraphicFramePr>
        <p:xfrm>
          <a:off x="1527174" y="755821"/>
          <a:ext cx="21329652" cy="12204358"/>
        </p:xfrm>
        <a:graphic>
          <a:graphicData uri="http://schemas.openxmlformats.org/drawingml/2006/table">
            <a:tbl>
              <a:tblPr/>
              <a:tblGrid>
                <a:gridCol w="3554942">
                  <a:extLst>
                    <a:ext uri="{9D8B030D-6E8A-4147-A177-3AD203B41FA5}">
                      <a16:colId xmlns:a16="http://schemas.microsoft.com/office/drawing/2014/main" val="2155684702"/>
                    </a:ext>
                  </a:extLst>
                </a:gridCol>
                <a:gridCol w="3554942">
                  <a:extLst>
                    <a:ext uri="{9D8B030D-6E8A-4147-A177-3AD203B41FA5}">
                      <a16:colId xmlns:a16="http://schemas.microsoft.com/office/drawing/2014/main" val="3017204507"/>
                    </a:ext>
                  </a:extLst>
                </a:gridCol>
                <a:gridCol w="3554942">
                  <a:extLst>
                    <a:ext uri="{9D8B030D-6E8A-4147-A177-3AD203B41FA5}">
                      <a16:colId xmlns:a16="http://schemas.microsoft.com/office/drawing/2014/main" val="2036028810"/>
                    </a:ext>
                  </a:extLst>
                </a:gridCol>
                <a:gridCol w="3554942">
                  <a:extLst>
                    <a:ext uri="{9D8B030D-6E8A-4147-A177-3AD203B41FA5}">
                      <a16:colId xmlns:a16="http://schemas.microsoft.com/office/drawing/2014/main" val="1356429492"/>
                    </a:ext>
                  </a:extLst>
                </a:gridCol>
                <a:gridCol w="3554942">
                  <a:extLst>
                    <a:ext uri="{9D8B030D-6E8A-4147-A177-3AD203B41FA5}">
                      <a16:colId xmlns:a16="http://schemas.microsoft.com/office/drawing/2014/main" val="1812421035"/>
                    </a:ext>
                  </a:extLst>
                </a:gridCol>
                <a:gridCol w="3554942">
                  <a:extLst>
                    <a:ext uri="{9D8B030D-6E8A-4147-A177-3AD203B41FA5}">
                      <a16:colId xmlns:a16="http://schemas.microsoft.com/office/drawing/2014/main" val="3950161968"/>
                    </a:ext>
                  </a:extLst>
                </a:gridCol>
              </a:tblGrid>
              <a:tr h="683597">
                <a:tc>
                  <a:txBody>
                    <a:bodyPr/>
                    <a:lstStyle/>
                    <a:p>
                      <a:pPr fontAlgn="ctr" latinLnBrk="0"/>
                      <a:r>
                        <a:rPr lang="en-GB" sz="3200" b="1" dirty="0">
                          <a:effectLst/>
                        </a:rPr>
                        <a:t>Service Name</a:t>
                      </a:r>
                      <a:endParaRPr lang="en-GB" sz="3200" b="0" dirty="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1">
                          <a:effectLst/>
                        </a:rPr>
                        <a:t>Normalized 1 vCPU / month</a:t>
                      </a:r>
                      <a:endParaRPr lang="en-GB" sz="3200" b="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1">
                          <a:effectLst/>
                        </a:rPr>
                        <a:t>Normalized 1 GiB RAM / month</a:t>
                      </a:r>
                      <a:endParaRPr lang="en-GB" sz="3200" b="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1" dirty="0">
                          <a:effectLst/>
                        </a:rPr>
                        <a:t>Resources Overhead</a:t>
                      </a:r>
                      <a:endParaRPr lang="en-GB" sz="3200" b="0" dirty="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1">
                          <a:effectLst/>
                        </a:rPr>
                        <a:t>Final</a:t>
                      </a:r>
                      <a:br>
                        <a:rPr lang="en-GB" sz="3200" b="0">
                          <a:effectLst/>
                        </a:rPr>
                      </a:br>
                      <a:r>
                        <a:rPr lang="en-GB" sz="3200" b="1">
                          <a:effectLst/>
                        </a:rPr>
                        <a:t>1 vCPU / month cost</a:t>
                      </a:r>
                      <a:endParaRPr lang="en-GB" sz="3200" b="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1">
                          <a:effectLst/>
                        </a:rPr>
                        <a:t>Final</a:t>
                      </a:r>
                      <a:br>
                        <a:rPr lang="en-GB" sz="3200" b="0">
                          <a:effectLst/>
                        </a:rPr>
                      </a:br>
                      <a:r>
                        <a:rPr lang="en-GB" sz="3200" b="1">
                          <a:effectLst/>
                        </a:rPr>
                        <a:t>1 GiB Ram / month cost</a:t>
                      </a:r>
                      <a:endParaRPr lang="en-GB" sz="3200" b="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1433986899"/>
                  </a:ext>
                </a:extLst>
              </a:tr>
              <a:tr h="361145">
                <a:tc>
                  <a:txBody>
                    <a:bodyPr/>
                    <a:lstStyle/>
                    <a:p>
                      <a:pPr fontAlgn="ctr" latinLnBrk="0"/>
                      <a:r>
                        <a:rPr lang="en-GB" sz="3200" b="0" dirty="0">
                          <a:effectLst/>
                        </a:rPr>
                        <a:t>Virtual Machine</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$22.81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$3.06</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$22.81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$3.06</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2703413675"/>
                  </a:ext>
                </a:extLst>
              </a:tr>
              <a:tr h="361145">
                <a:tc>
                  <a:txBody>
                    <a:bodyPr/>
                    <a:lstStyle/>
                    <a:p>
                      <a:pPr fontAlgn="ctr" latinLnBrk="0"/>
                      <a:r>
                        <a:rPr lang="en-GB" sz="3200" b="0" dirty="0">
                          <a:effectLst/>
                        </a:rPr>
                        <a:t>Azure App Service</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$36.83</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$4.93</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 </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$36.83</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$4.93</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3826514526"/>
                  </a:ext>
                </a:extLst>
              </a:tr>
              <a:tr h="361145">
                <a:tc>
                  <a:txBody>
                    <a:bodyPr/>
                    <a:lstStyle/>
                    <a:p>
                      <a:pPr fontAlgn="ctr" latinLnBrk="0"/>
                      <a:r>
                        <a:rPr lang="en-GB" sz="3200" b="0">
                          <a:effectLst/>
                        </a:rPr>
                        <a:t>Azure Functions</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$126.29</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$8.98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$126.29</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$8.98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1042078398"/>
                  </a:ext>
                </a:extLst>
              </a:tr>
              <a:tr h="1812175">
                <a:tc>
                  <a:txBody>
                    <a:bodyPr/>
                    <a:lstStyle/>
                    <a:p>
                      <a:pPr fontAlgn="ctr" latinLnBrk="0"/>
                      <a:r>
                        <a:rPr lang="en-GB" sz="3200" b="0">
                          <a:effectLst/>
                        </a:rPr>
                        <a:t>Azure Kubernetes Service</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$22.81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$3.06</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0">
                          <a:effectLst/>
                        </a:rPr>
                        <a:t>¹ Kubelet reserved CPU 2%</a:t>
                      </a:r>
                      <a:br>
                        <a:rPr lang="en-GB" sz="3200" b="0">
                          <a:effectLst/>
                        </a:rPr>
                      </a:br>
                      <a:r>
                        <a:rPr lang="en-GB" sz="3200" b="0">
                          <a:effectLst/>
                        </a:rPr>
                        <a:t>Mem 16%</a:t>
                      </a:r>
                      <a:br>
                        <a:rPr lang="en-GB" sz="3200" b="0">
                          <a:effectLst/>
                        </a:rPr>
                      </a:br>
                      <a:br>
                        <a:rPr lang="en-GB" sz="3200" b="0">
                          <a:effectLst/>
                        </a:rPr>
                      </a:br>
                      <a:r>
                        <a:rPr lang="en-GB" sz="3200" b="0">
                          <a:effectLst/>
                        </a:rPr>
                        <a:t>Optional $73 for control plane 99.95% SLA</a:t>
                      </a:r>
                      <a:br>
                        <a:rPr lang="en-GB" sz="3200" b="0">
                          <a:effectLst/>
                        </a:rPr>
                      </a:br>
                      <a:endParaRPr lang="en-GB" sz="3200" b="0">
                        <a:effectLst/>
                      </a:endParaRP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$23.27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$3.55</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2088104681"/>
                  </a:ext>
                </a:extLst>
              </a:tr>
              <a:tr h="2618304">
                <a:tc>
                  <a:txBody>
                    <a:bodyPr/>
                    <a:lstStyle/>
                    <a:p>
                      <a:pPr fontAlgn="ctr" latinLnBrk="0"/>
                      <a:r>
                        <a:rPr lang="en-GB" sz="3200" b="0" dirty="0">
                          <a:effectLst/>
                        </a:rPr>
                        <a:t>Azure Red Hat </a:t>
                      </a:r>
                      <a:r>
                        <a:rPr lang="en-GB" sz="3200" b="0" dirty="0" err="1">
                          <a:effectLst/>
                        </a:rPr>
                        <a:t>Openshift</a:t>
                      </a:r>
                      <a:r>
                        <a:rPr lang="en-GB" sz="3200" b="0" dirty="0">
                          <a:effectLst/>
                        </a:rPr>
                        <a:t> (ARO)</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$22.81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$3.06</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GB" sz="3200" b="0" dirty="0">
                          <a:effectLst/>
                        </a:rPr>
                        <a:t>Red Hat Licensing ~+89%</a:t>
                      </a:r>
                      <a:br>
                        <a:rPr lang="en-GB" sz="3200" b="0" dirty="0">
                          <a:effectLst/>
                        </a:rPr>
                      </a:br>
                      <a:br>
                        <a:rPr lang="en-GB" sz="3200" b="0" dirty="0">
                          <a:effectLst/>
                        </a:rPr>
                      </a:br>
                      <a:r>
                        <a:rPr lang="en-GB" sz="3200" b="0" dirty="0">
                          <a:effectLst/>
                        </a:rPr>
                        <a:t>¹ </a:t>
                      </a:r>
                      <a:r>
                        <a:rPr lang="en-GB" sz="3200" b="0" dirty="0" err="1">
                          <a:effectLst/>
                        </a:rPr>
                        <a:t>Kubelet</a:t>
                      </a:r>
                      <a:r>
                        <a:rPr lang="en-GB" sz="3200" b="0" dirty="0">
                          <a:effectLst/>
                        </a:rPr>
                        <a:t> reserved CPU 2%</a:t>
                      </a:r>
                      <a:br>
                        <a:rPr lang="en-GB" sz="3200" b="0" dirty="0">
                          <a:effectLst/>
                        </a:rPr>
                      </a:br>
                      <a:r>
                        <a:rPr lang="en-GB" sz="3200" b="0" dirty="0">
                          <a:effectLst/>
                        </a:rPr>
                        <a:t>Mem 16%</a:t>
                      </a:r>
                      <a:br>
                        <a:rPr lang="en-GB" sz="3200" b="0" dirty="0">
                          <a:effectLst/>
                        </a:rPr>
                      </a:br>
                      <a:r>
                        <a:rPr lang="en-GB" sz="3200" b="0" dirty="0">
                          <a:effectLst/>
                        </a:rPr>
                        <a:t>² Master and Infra nodes. At least 6x Standard_D8s_v3 (+$1681.92/month)</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$43.98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$6.71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153949346"/>
                  </a:ext>
                </a:extLst>
              </a:tr>
              <a:tr h="522371">
                <a:tc>
                  <a:txBody>
                    <a:bodyPr/>
                    <a:lstStyle/>
                    <a:p>
                      <a:pPr fontAlgn="ctr" latinLnBrk="0"/>
                      <a:r>
                        <a:rPr lang="en-GB" sz="3200" b="0">
                          <a:effectLst/>
                        </a:rPr>
                        <a:t>Azure Container Apps</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$63.07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$7.89</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$63.07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$7.89</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3254435718"/>
                  </a:ext>
                </a:extLst>
              </a:tr>
              <a:tr h="522371">
                <a:tc>
                  <a:txBody>
                    <a:bodyPr/>
                    <a:lstStyle/>
                    <a:p>
                      <a:pPr fontAlgn="ctr" latinLnBrk="0"/>
                      <a:r>
                        <a:rPr lang="en-GB" sz="3200" b="0">
                          <a:effectLst/>
                        </a:rPr>
                        <a:t>Azure Container Instances</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$29.57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$3.25</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$29.57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$3.25</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1061157550"/>
                  </a:ext>
                </a:extLst>
              </a:tr>
              <a:tr h="522371">
                <a:tc>
                  <a:txBody>
                    <a:bodyPr/>
                    <a:lstStyle/>
                    <a:p>
                      <a:pPr fontAlgn="ctr" latinLnBrk="0"/>
                      <a:r>
                        <a:rPr lang="en-GB" sz="3200" b="0">
                          <a:effectLst/>
                        </a:rPr>
                        <a:t>Azure Spring Apps</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$55.78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$6.28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$55.78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$6.28</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2038837269"/>
                  </a:ext>
                </a:extLst>
              </a:tr>
              <a:tr h="522371">
                <a:tc>
                  <a:txBody>
                    <a:bodyPr/>
                    <a:lstStyle/>
                    <a:p>
                      <a:pPr fontAlgn="ctr" latinLnBrk="0"/>
                      <a:r>
                        <a:rPr lang="en-GB" sz="3200" b="0">
                          <a:effectLst/>
                        </a:rPr>
                        <a:t>Azure Service Fabric</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$29.57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$3.25</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$29.57</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$3.25</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1434569371"/>
                  </a:ext>
                </a:extLst>
              </a:tr>
              <a:tr h="361145">
                <a:tc>
                  <a:txBody>
                    <a:bodyPr/>
                    <a:lstStyle/>
                    <a:p>
                      <a:pPr fontAlgn="ctr" latinLnBrk="0"/>
                      <a:r>
                        <a:rPr lang="en-GB" sz="3200" b="0">
                          <a:effectLst/>
                        </a:rPr>
                        <a:t>Azure Batch</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$22.81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$3.06</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a:effectLst/>
                        </a:rPr>
                        <a:t>$22.81</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tc>
                  <a:txBody>
                    <a:bodyPr/>
                    <a:lstStyle/>
                    <a:p>
                      <a:pPr fontAlgn="ctr" latinLnBrk="0"/>
                      <a:r>
                        <a:rPr lang="en-IT" sz="3200" b="0" dirty="0">
                          <a:effectLst/>
                        </a:rPr>
                        <a:t>$3.06</a:t>
                      </a:r>
                    </a:p>
                  </a:txBody>
                  <a:tcPr marL="45459" marR="45459" marT="22729" marB="22729" anchor="ctr">
                    <a:lnL w="9525" cap="flat" cmpd="sng" algn="ctr">
                      <a:solidFill>
                        <a:srgbClr val="F0F1F1"/>
                      </a:solidFill>
                      <a:prstDash val="solid"/>
                      <a:round/>
                      <a:headEnd type="none" w="med" len="med"/>
                      <a:tailEnd type="none" w="med" len="med"/>
                    </a:lnL>
                    <a:lnR w="9525" cap="flat" cmpd="sng" algn="ctr">
                      <a:solidFill>
                        <a:srgbClr val="F0F1F1"/>
                      </a:solidFill>
                      <a:prstDash val="solid"/>
                      <a:round/>
                      <a:headEnd type="none" w="med" len="med"/>
                      <a:tailEnd type="none" w="med" len="med"/>
                    </a:lnR>
                    <a:lnT w="9525" cap="flat" cmpd="sng" algn="ctr">
                      <a:solidFill>
                        <a:srgbClr val="F0F1F1"/>
                      </a:solidFill>
                      <a:prstDash val="solid"/>
                      <a:round/>
                      <a:headEnd type="none" w="med" len="med"/>
                      <a:tailEnd type="none" w="med" len="med"/>
                    </a:lnT>
                    <a:lnB w="9525" cap="flat" cmpd="sng" algn="ctr">
                      <a:solidFill>
                        <a:srgbClr val="F0F1F1"/>
                      </a:solidFill>
                      <a:prstDash val="solid"/>
                      <a:round/>
                      <a:headEnd type="none" w="med" len="med"/>
                      <a:tailEnd type="none" w="med" len="med"/>
                    </a:lnB>
                    <a:solidFill>
                      <a:srgbClr val="FFFFFF"/>
                    </a:solidFill>
                  </a:tcPr>
                </a:tc>
                <a:extLst>
                  <a:ext uri="{0D108BD9-81ED-4DB2-BD59-A6C34878D82A}">
                    <a16:rowId xmlns:a16="http://schemas.microsoft.com/office/drawing/2014/main" val="4093423410"/>
                  </a:ext>
                </a:extLst>
              </a:tr>
            </a:tbl>
          </a:graphicData>
        </a:graphic>
      </p:graphicFrame>
    </p:spTree>
    <p:extLst>
      <p:ext uri="{BB962C8B-B14F-4D97-AF65-F5344CB8AC3E}">
        <p14:creationId xmlns:p14="http://schemas.microsoft.com/office/powerpoint/2010/main" val="7593353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a:extLst>
              <a:ext uri="{FF2B5EF4-FFF2-40B4-BE49-F238E27FC236}">
                <a16:creationId xmlns:a16="http://schemas.microsoft.com/office/drawing/2014/main" id="{F2D58FD7-EB4B-1945-B311-2FEC0E78837D}"/>
              </a:ext>
            </a:extLst>
          </p:cNvPr>
          <p:cNvCxnSpPr>
            <a:cxnSpLocks/>
          </p:cNvCxnSpPr>
          <p:nvPr/>
        </p:nvCxnSpPr>
        <p:spPr>
          <a:xfrm flipH="1">
            <a:off x="1049233" y="2538337"/>
            <a:ext cx="11278075" cy="0"/>
          </a:xfrm>
          <a:prstGeom prst="line">
            <a:avLst/>
          </a:prstGeom>
          <a:noFill/>
          <a:ln w="25400" cap="flat">
            <a:solidFill>
              <a:srgbClr val="0070C0"/>
            </a:solidFill>
            <a:prstDash val="sysDash"/>
            <a:miter lim="400000"/>
          </a:ln>
          <a:effectLst/>
          <a:sp3d/>
        </p:spPr>
        <p:style>
          <a:lnRef idx="0">
            <a:scrgbClr r="0" g="0" b="0"/>
          </a:lnRef>
          <a:fillRef idx="0">
            <a:scrgbClr r="0" g="0" b="0"/>
          </a:fillRef>
          <a:effectRef idx="0">
            <a:scrgbClr r="0" g="0" b="0"/>
          </a:effectRef>
          <a:fontRef idx="none"/>
        </p:style>
      </p:cxnSp>
      <p:sp>
        <p:nvSpPr>
          <p:cNvPr id="8" name="Managed CDN Service">
            <a:extLst>
              <a:ext uri="{FF2B5EF4-FFF2-40B4-BE49-F238E27FC236}">
                <a16:creationId xmlns:a16="http://schemas.microsoft.com/office/drawing/2014/main" id="{080C25F1-5616-E149-BE59-D8374E8A99FA}"/>
              </a:ext>
            </a:extLst>
          </p:cNvPr>
          <p:cNvSpPr txBox="1">
            <a:spLocks/>
          </p:cNvSpPr>
          <p:nvPr/>
        </p:nvSpPr>
        <p:spPr>
          <a:xfrm>
            <a:off x="1049233" y="1382636"/>
            <a:ext cx="11170501"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0000" lnSpcReduction="10000"/>
          </a:bodyPr>
          <a:lstStyle>
            <a:lvl1pPr marL="0" marR="0" indent="0" algn="l" defTabSz="792479" rtl="0" latinLnBrk="0">
              <a:lnSpc>
                <a:spcPct val="100000"/>
              </a:lnSpc>
              <a:spcBef>
                <a:spcPts val="3100"/>
              </a:spcBef>
              <a:spcAft>
                <a:spcPts val="0"/>
              </a:spcAft>
              <a:buClrTx/>
              <a:buSzTx/>
              <a:buFontTx/>
              <a:buNone/>
              <a:tabLst/>
              <a:defRPr sz="7200" b="0" i="0" u="none" strike="noStrike" cap="all" spc="0" baseline="0">
                <a:ln>
                  <a:noFill/>
                </a:ln>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9pPr>
          </a:lstStyle>
          <a:p>
            <a:pPr hangingPunct="1"/>
            <a:r>
              <a:rPr lang="en-GB" dirty="0">
                <a:solidFill>
                  <a:srgbClr val="0070C0"/>
                </a:solidFill>
              </a:rPr>
              <a:t>DOMANDE ?</a:t>
            </a:r>
          </a:p>
        </p:txBody>
      </p:sp>
      <p:pic>
        <p:nvPicPr>
          <p:cNvPr id="13" name="Immagine 12">
            <a:extLst>
              <a:ext uri="{FF2B5EF4-FFF2-40B4-BE49-F238E27FC236}">
                <a16:creationId xmlns:a16="http://schemas.microsoft.com/office/drawing/2014/main" id="{185D1AE4-A47B-E04D-8586-08D187EB39DC}"/>
              </a:ext>
            </a:extLst>
          </p:cNvPr>
          <p:cNvPicPr>
            <a:picLocks noChangeAspect="1"/>
          </p:cNvPicPr>
          <p:nvPr/>
        </p:nvPicPr>
        <p:blipFill>
          <a:blip r:embed="rId3"/>
          <a:stretch>
            <a:fillRect/>
          </a:stretch>
        </p:blipFill>
        <p:spPr>
          <a:xfrm>
            <a:off x="567540" y="12621985"/>
            <a:ext cx="963385" cy="963385"/>
          </a:xfrm>
          <a:prstGeom prst="rect">
            <a:avLst/>
          </a:prstGeom>
        </p:spPr>
      </p:pic>
      <p:pic>
        <p:nvPicPr>
          <p:cNvPr id="5122" name="Picture 2" descr="THE UNWRITTEN GUIDE TO RUNNING MEETINGS THAT DON'T STINK (Part II)">
            <a:extLst>
              <a:ext uri="{FF2B5EF4-FFF2-40B4-BE49-F238E27FC236}">
                <a16:creationId xmlns:a16="http://schemas.microsoft.com/office/drawing/2014/main" id="{8BA04A13-5F41-0B5C-28A3-66007A8DA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249" y="4413104"/>
            <a:ext cx="19478969" cy="605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114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7CCA6-A967-D5C6-C6B4-0BF4655C4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AFCAD-4485-AAB6-C365-BE5624F93861}"/>
              </a:ext>
            </a:extLst>
          </p:cNvPr>
          <p:cNvSpPr>
            <a:spLocks noGrp="1"/>
          </p:cNvSpPr>
          <p:nvPr>
            <p:ph type="ctrTitle"/>
          </p:nvPr>
        </p:nvSpPr>
        <p:spPr>
          <a:xfrm>
            <a:off x="3048000" y="6223001"/>
            <a:ext cx="18288000" cy="5254626"/>
          </a:xfrm>
        </p:spPr>
        <p:txBody>
          <a:bodyPr>
            <a:noAutofit/>
          </a:bodyPr>
          <a:lstStyle/>
          <a:p>
            <a:r>
              <a:rPr lang="it-IT" sz="19200" dirty="0"/>
              <a:t>GRAZIE!!!</a:t>
            </a:r>
            <a:br>
              <a:rPr lang="it-IT" sz="19200" dirty="0"/>
            </a:br>
            <a:endParaRPr lang="en-US" sz="19200" dirty="0"/>
          </a:p>
        </p:txBody>
      </p:sp>
      <p:sp>
        <p:nvSpPr>
          <p:cNvPr id="3" name="Subtitle 2">
            <a:extLst>
              <a:ext uri="{FF2B5EF4-FFF2-40B4-BE49-F238E27FC236}">
                <a16:creationId xmlns:a16="http://schemas.microsoft.com/office/drawing/2014/main" id="{C63D8BF0-C466-FB45-2159-18A0F5BF68D3}"/>
              </a:ext>
            </a:extLst>
          </p:cNvPr>
          <p:cNvSpPr>
            <a:spLocks noGrp="1"/>
          </p:cNvSpPr>
          <p:nvPr>
            <p:ph type="subTitle" idx="1"/>
          </p:nvPr>
        </p:nvSpPr>
        <p:spPr>
          <a:xfrm>
            <a:off x="3048000" y="11614332"/>
            <a:ext cx="18288000" cy="1898468"/>
          </a:xfrm>
        </p:spPr>
        <p:txBody>
          <a:bodyPr>
            <a:normAutofit fontScale="92500" lnSpcReduction="20000"/>
          </a:bodyPr>
          <a:lstStyle/>
          <a:p>
            <a:r>
              <a:rPr lang="it-IT" dirty="0"/>
              <a:t>Le slide saranno disponibili sulla pagina </a:t>
            </a:r>
          </a:p>
          <a:p>
            <a:r>
              <a:rPr lang="it-IT"/>
              <a:t>Global </a:t>
            </a:r>
            <a:r>
              <a:rPr lang="it-IT" dirty="0"/>
              <a:t>Azure </a:t>
            </a:r>
            <a:r>
              <a:rPr lang="it-IT"/>
              <a:t>2024 del </a:t>
            </a:r>
            <a:r>
              <a:rPr lang="it-IT" dirty="0"/>
              <a:t>sito di Azure Meetup Milano</a:t>
            </a:r>
            <a:endParaRPr lang="en-US" dirty="0"/>
          </a:p>
        </p:txBody>
      </p:sp>
    </p:spTree>
    <p:extLst>
      <p:ext uri="{BB962C8B-B14F-4D97-AF65-F5344CB8AC3E}">
        <p14:creationId xmlns:p14="http://schemas.microsoft.com/office/powerpoint/2010/main" val="125549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About us"/>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lang="it-IT" dirty="0">
                <a:solidFill>
                  <a:srgbClr val="0070C0"/>
                </a:solidFill>
              </a:rPr>
              <a:t>Rauno de pasquale</a:t>
            </a:r>
            <a:endParaRPr dirty="0">
              <a:solidFill>
                <a:srgbClr val="0070C0"/>
              </a:solidFill>
            </a:endParaRPr>
          </a:p>
        </p:txBody>
      </p:sp>
      <p:sp>
        <p:nvSpPr>
          <p:cNvPr id="136" name="Newesis comes from Noesis, in Plato’s philosophy the highest kind of knowledge,  the faculty of the human mind necessary for understanding what is true or real. But at the same time that knowledge, Noesis, became New and  Easy, this is why Newesis.…"/>
          <p:cNvSpPr txBox="1">
            <a:spLocks noGrp="1"/>
          </p:cNvSpPr>
          <p:nvPr>
            <p:ph type="body" sz="half" idx="1"/>
          </p:nvPr>
        </p:nvSpPr>
        <p:spPr>
          <a:xfrm>
            <a:off x="13208000" y="2540000"/>
            <a:ext cx="9719733" cy="9330267"/>
          </a:xfrm>
          <a:prstGeom prst="rect">
            <a:avLst/>
          </a:prstGeom>
        </p:spPr>
        <p:txBody>
          <a:bodyPr>
            <a:normAutofit fontScale="92500"/>
          </a:bodyPr>
          <a:lstStyle/>
          <a:p>
            <a:pPr marL="422909" indent="-422909" defTabSz="610870">
              <a:spcBef>
                <a:spcPts val="1800"/>
              </a:spcBef>
              <a:buClr>
                <a:srgbClr val="0070C0"/>
              </a:buClr>
              <a:defRPr sz="2960"/>
            </a:pPr>
            <a:r>
              <a:rPr lang="en-GB" sz="4400" dirty="0">
                <a:latin typeface="Calibri" panose="020F0502020204030204" pitchFamily="34" charset="0"/>
                <a:cs typeface="Calibri" panose="020F0502020204030204" pitchFamily="34" charset="0"/>
              </a:rPr>
              <a:t>Rauno De Pasquale, Co-</a:t>
            </a:r>
            <a:r>
              <a:rPr lang="en-GB" sz="4400" dirty="0" err="1">
                <a:latin typeface="Calibri" panose="020F0502020204030204" pitchFamily="34" charset="0"/>
                <a:cs typeface="Calibri" panose="020F0502020204030204" pitchFamily="34" charset="0"/>
              </a:rPr>
              <a:t>fondatore</a:t>
            </a:r>
            <a:r>
              <a:rPr lang="en-GB" sz="4400" dirty="0">
                <a:latin typeface="Calibri" panose="020F0502020204030204" pitchFamily="34" charset="0"/>
                <a:cs typeface="Calibri" panose="020F0502020204030204" pitchFamily="34" charset="0"/>
              </a:rPr>
              <a:t> e CTO di Newesis </a:t>
            </a:r>
            <a:r>
              <a:rPr lang="en-GB" sz="4400" dirty="0" err="1">
                <a:latin typeface="Calibri" panose="020F0502020204030204" pitchFamily="34" charset="0"/>
                <a:cs typeface="Calibri" panose="020F0502020204030204" pitchFamily="34" charset="0"/>
              </a:rPr>
              <a:t>Srl</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cerco</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costantemente</a:t>
            </a:r>
            <a:r>
              <a:rPr lang="en-GB" sz="4400" dirty="0">
                <a:latin typeface="Calibri" panose="020F0502020204030204" pitchFamily="34" charset="0"/>
                <a:cs typeface="Calibri" panose="020F0502020204030204" pitchFamily="34" charset="0"/>
              </a:rPr>
              <a:t> di </a:t>
            </a:r>
            <a:r>
              <a:rPr lang="en-GB" sz="4400" dirty="0" err="1">
                <a:latin typeface="Calibri" panose="020F0502020204030204" pitchFamily="34" charset="0"/>
                <a:cs typeface="Calibri" panose="020F0502020204030204" pitchFamily="34" charset="0"/>
              </a:rPr>
              <a:t>conciliare</a:t>
            </a:r>
            <a:r>
              <a:rPr lang="en-GB" sz="4400" dirty="0">
                <a:latin typeface="Calibri" panose="020F0502020204030204" pitchFamily="34" charset="0"/>
                <a:cs typeface="Calibri" panose="020F0502020204030204" pitchFamily="34" charset="0"/>
              </a:rPr>
              <a:t> la </a:t>
            </a:r>
            <a:r>
              <a:rPr lang="en-GB" sz="4400" dirty="0" err="1">
                <a:latin typeface="Calibri" panose="020F0502020204030204" pitchFamily="34" charset="0"/>
                <a:cs typeface="Calibri" panose="020F0502020204030204" pitchFamily="34" charset="0"/>
              </a:rPr>
              <a:t>mia</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laurea</a:t>
            </a:r>
            <a:r>
              <a:rPr lang="en-GB" sz="4400" dirty="0">
                <a:latin typeface="Calibri" panose="020F0502020204030204" pitchFamily="34" charset="0"/>
                <a:cs typeface="Calibri" panose="020F0502020204030204" pitchFamily="34" charset="0"/>
              </a:rPr>
              <a:t> in </a:t>
            </a:r>
            <a:r>
              <a:rPr lang="en-GB" sz="4400" dirty="0" err="1">
                <a:latin typeface="Calibri" panose="020F0502020204030204" pitchFamily="34" charset="0"/>
                <a:cs typeface="Calibri" panose="020F0502020204030204" pitchFamily="34" charset="0"/>
              </a:rPr>
              <a:t>Filosofia</a:t>
            </a:r>
            <a:r>
              <a:rPr lang="en-GB" sz="4400" dirty="0">
                <a:latin typeface="Calibri" panose="020F0502020204030204" pitchFamily="34" charset="0"/>
                <a:cs typeface="Calibri" panose="020F0502020204030204" pitchFamily="34" charset="0"/>
              </a:rPr>
              <a:t> con la </a:t>
            </a:r>
            <a:r>
              <a:rPr lang="en-GB" sz="4400" dirty="0" err="1">
                <a:latin typeface="Calibri" panose="020F0502020204030204" pitchFamily="34" charset="0"/>
                <a:cs typeface="Calibri" panose="020F0502020204030204" pitchFamily="34" charset="0"/>
              </a:rPr>
              <a:t>passione</a:t>
            </a:r>
            <a:r>
              <a:rPr lang="en-GB" sz="4400" dirty="0">
                <a:latin typeface="Calibri" panose="020F0502020204030204" pitchFamily="34" charset="0"/>
                <a:cs typeface="Calibri" panose="020F0502020204030204" pitchFamily="34" charset="0"/>
              </a:rPr>
              <a:t> per </a:t>
            </a:r>
            <a:r>
              <a:rPr lang="en-GB" sz="4400" dirty="0" err="1">
                <a:latin typeface="Calibri" panose="020F0502020204030204" pitchFamily="34" charset="0"/>
                <a:cs typeface="Calibri" panose="020F0502020204030204" pitchFamily="34" charset="0"/>
              </a:rPr>
              <a:t>l'informatica</a:t>
            </a:r>
            <a:r>
              <a:rPr lang="en-GB" sz="4400" dirty="0">
                <a:latin typeface="Calibri" panose="020F0502020204030204" pitchFamily="34" charset="0"/>
                <a:cs typeface="Calibri" panose="020F0502020204030204" pitchFamily="34" charset="0"/>
              </a:rPr>
              <a:t>. </a:t>
            </a:r>
          </a:p>
          <a:p>
            <a:pPr marL="422909" indent="-422909" defTabSz="610870">
              <a:spcBef>
                <a:spcPts val="1800"/>
              </a:spcBef>
              <a:buClr>
                <a:srgbClr val="0070C0"/>
              </a:buClr>
              <a:defRPr sz="2960"/>
            </a:pPr>
            <a:r>
              <a:rPr lang="en-GB" sz="4400" dirty="0">
                <a:latin typeface="Calibri" panose="020F0502020204030204" pitchFamily="34" charset="0"/>
                <a:cs typeface="Calibri" panose="020F0502020204030204" pitchFamily="34" charset="0"/>
              </a:rPr>
              <a:t>Dopo quasi 18 anni in Deltatre, </a:t>
            </a:r>
            <a:r>
              <a:rPr lang="en-GB" sz="4400" dirty="0" err="1">
                <a:latin typeface="Calibri" panose="020F0502020204030204" pitchFamily="34" charset="0"/>
                <a:cs typeface="Calibri" panose="020F0502020204030204" pitchFamily="34" charset="0"/>
              </a:rPr>
              <a:t>all'inizio</a:t>
            </a:r>
            <a:r>
              <a:rPr lang="en-GB" sz="4400" dirty="0">
                <a:latin typeface="Calibri" panose="020F0502020204030204" pitchFamily="34" charset="0"/>
                <a:cs typeface="Calibri" panose="020F0502020204030204" pitchFamily="34" charset="0"/>
              </a:rPr>
              <a:t> del 2019 </a:t>
            </a:r>
            <a:r>
              <a:rPr lang="en-GB" sz="4400" dirty="0" err="1">
                <a:latin typeface="Calibri" panose="020F0502020204030204" pitchFamily="34" charset="0"/>
                <a:cs typeface="Calibri" panose="020F0502020204030204" pitchFamily="34" charset="0"/>
              </a:rPr>
              <a:t>ho</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creato</a:t>
            </a:r>
            <a:r>
              <a:rPr lang="en-GB" sz="4400" dirty="0">
                <a:latin typeface="Calibri" panose="020F0502020204030204" pitchFamily="34" charset="0"/>
                <a:cs typeface="Calibri" panose="020F0502020204030204" pitchFamily="34" charset="0"/>
              </a:rPr>
              <a:t> Newesis, con </a:t>
            </a:r>
            <a:r>
              <a:rPr lang="en-GB" sz="4400" dirty="0" err="1">
                <a:latin typeface="Calibri" panose="020F0502020204030204" pitchFamily="34" charset="0"/>
                <a:cs typeface="Calibri" panose="020F0502020204030204" pitchFamily="34" charset="0"/>
              </a:rPr>
              <a:t>l'obiettivo</a:t>
            </a:r>
            <a:r>
              <a:rPr lang="en-GB" sz="4400" dirty="0">
                <a:latin typeface="Calibri" panose="020F0502020204030204" pitchFamily="34" charset="0"/>
                <a:cs typeface="Calibri" panose="020F0502020204030204" pitchFamily="34" charset="0"/>
              </a:rPr>
              <a:t> di </a:t>
            </a:r>
            <a:r>
              <a:rPr lang="en-GB" sz="4400" dirty="0" err="1">
                <a:latin typeface="Calibri" panose="020F0502020204030204" pitchFamily="34" charset="0"/>
                <a:cs typeface="Calibri" panose="020F0502020204030204" pitchFamily="34" charset="0"/>
              </a:rPr>
              <a:t>semplificare</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l'utilizzo</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dei</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servizi</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più</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avanzati</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delle</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piattaforme</a:t>
            </a:r>
            <a:r>
              <a:rPr lang="en-GB" sz="4400" dirty="0">
                <a:latin typeface="Calibri" panose="020F0502020204030204" pitchFamily="34" charset="0"/>
                <a:cs typeface="Calibri" panose="020F0502020204030204" pitchFamily="34" charset="0"/>
              </a:rPr>
              <a:t> Cloud </a:t>
            </a:r>
            <a:r>
              <a:rPr lang="en-GB" sz="4400" dirty="0" err="1">
                <a:latin typeface="Calibri" panose="020F0502020204030204" pitchFamily="34" charset="0"/>
                <a:cs typeface="Calibri" panose="020F0502020204030204" pitchFamily="34" charset="0"/>
              </a:rPr>
              <a:t>anche</a:t>
            </a:r>
            <a:r>
              <a:rPr lang="en-GB" sz="4400" dirty="0">
                <a:latin typeface="Calibri" panose="020F0502020204030204" pitchFamily="34" charset="0"/>
                <a:cs typeface="Calibri" panose="020F0502020204030204" pitchFamily="34" charset="0"/>
              </a:rPr>
              <a:t> in </a:t>
            </a:r>
            <a:r>
              <a:rPr lang="en-GB" sz="4400" dirty="0" err="1">
                <a:latin typeface="Calibri" panose="020F0502020204030204" pitchFamily="34" charset="0"/>
                <a:cs typeface="Calibri" panose="020F0502020204030204" pitchFamily="34" charset="0"/>
              </a:rPr>
              <a:t>ambiti</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diversi</a:t>
            </a:r>
            <a:r>
              <a:rPr lang="en-GB" sz="4400" dirty="0">
                <a:latin typeface="Calibri" panose="020F0502020204030204" pitchFamily="34" charset="0"/>
                <a:cs typeface="Calibri" panose="020F0502020204030204" pitchFamily="34" charset="0"/>
              </a:rPr>
              <a:t> da </a:t>
            </a:r>
            <a:r>
              <a:rPr lang="en-GB" sz="4400" dirty="0" err="1">
                <a:latin typeface="Calibri" panose="020F0502020204030204" pitchFamily="34" charset="0"/>
                <a:cs typeface="Calibri" panose="020F0502020204030204" pitchFamily="34" charset="0"/>
              </a:rPr>
              <a:t>quello</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sportivo</a:t>
            </a:r>
            <a:r>
              <a:rPr lang="en-GB" sz="4400" dirty="0">
                <a:latin typeface="Calibri" panose="020F0502020204030204" pitchFamily="34" charset="0"/>
                <a:cs typeface="Calibri" panose="020F0502020204030204" pitchFamily="34" charset="0"/>
              </a:rPr>
              <a:t>.</a:t>
            </a:r>
          </a:p>
          <a:p>
            <a:pPr marL="422909" indent="-422909" defTabSz="610870">
              <a:spcBef>
                <a:spcPts val="1800"/>
              </a:spcBef>
              <a:buClr>
                <a:srgbClr val="0070C0"/>
              </a:buClr>
              <a:defRPr sz="2960"/>
            </a:pPr>
            <a:r>
              <a:rPr lang="en-GB" sz="4400" dirty="0">
                <a:latin typeface="Calibri" panose="020F0502020204030204" pitchFamily="34" charset="0"/>
                <a:cs typeface="Calibri" panose="020F0502020204030204" pitchFamily="34" charset="0"/>
              </a:rPr>
              <a:t>MCT e MVP Microsoft Azure</a:t>
            </a:r>
          </a:p>
          <a:p>
            <a:pPr marL="422909" indent="-422909" defTabSz="610870">
              <a:spcBef>
                <a:spcPts val="1800"/>
              </a:spcBef>
              <a:buClr>
                <a:srgbClr val="0070C0"/>
              </a:buClr>
              <a:defRPr sz="2960"/>
            </a:pPr>
            <a:r>
              <a:rPr lang="en-GB" sz="4400" dirty="0">
                <a:latin typeface="Calibri" panose="020F0502020204030204" pitchFamily="34" charset="0"/>
                <a:cs typeface="Calibri" panose="020F0502020204030204" pitchFamily="34" charset="0"/>
              </a:rPr>
              <a:t>MVP Alibaba Cloud</a:t>
            </a:r>
          </a:p>
          <a:p>
            <a:pPr marL="422909" indent="-422909" defTabSz="610870">
              <a:spcBef>
                <a:spcPts val="1800"/>
              </a:spcBef>
              <a:buClr>
                <a:srgbClr val="0070C0"/>
              </a:buClr>
              <a:defRPr sz="2960"/>
            </a:pPr>
            <a:r>
              <a:rPr lang="en-GB" sz="4400" dirty="0">
                <a:latin typeface="Calibri" panose="020F0502020204030204" pitchFamily="34" charset="0"/>
                <a:cs typeface="Calibri" panose="020F0502020204030204" pitchFamily="34" charset="0"/>
              </a:rPr>
              <a:t>CKA &amp; Linux and Open Source Summit Speaker </a:t>
            </a:r>
            <a:r>
              <a:rPr lang="en-GB" sz="4400" dirty="0" err="1">
                <a:latin typeface="Calibri" panose="020F0502020204030204" pitchFamily="34" charset="0"/>
                <a:cs typeface="Calibri" panose="020F0502020204030204" pitchFamily="34" charset="0"/>
              </a:rPr>
              <a:t>su</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temi</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relativi</a:t>
            </a:r>
            <a:r>
              <a:rPr lang="en-GB" sz="4400" dirty="0">
                <a:latin typeface="Calibri" panose="020F0502020204030204" pitchFamily="34" charset="0"/>
                <a:cs typeface="Calibri" panose="020F0502020204030204" pitchFamily="34" charset="0"/>
              </a:rPr>
              <a:t> a Kubernetes</a:t>
            </a:r>
          </a:p>
        </p:txBody>
      </p:sp>
      <p:cxnSp>
        <p:nvCxnSpPr>
          <p:cNvPr id="10" name="Connettore 1 9">
            <a:extLst>
              <a:ext uri="{FF2B5EF4-FFF2-40B4-BE49-F238E27FC236}">
                <a16:creationId xmlns:a16="http://schemas.microsoft.com/office/drawing/2014/main" id="{C4EA99A5-7F27-DA4C-A0B5-F388A0B8E0C8}"/>
              </a:ext>
            </a:extLst>
          </p:cNvPr>
          <p:cNvCxnSpPr>
            <a:cxnSpLocks/>
          </p:cNvCxnSpPr>
          <p:nvPr/>
        </p:nvCxnSpPr>
        <p:spPr>
          <a:xfrm flipH="1" flipV="1">
            <a:off x="13208000" y="2222500"/>
            <a:ext cx="10160000" cy="16934"/>
          </a:xfrm>
          <a:prstGeom prst="line">
            <a:avLst/>
          </a:prstGeom>
          <a:noFill/>
          <a:ln w="25400" cap="flat">
            <a:solidFill>
              <a:srgbClr val="0070C0"/>
            </a:solidFill>
            <a:prstDash val="sysDash"/>
            <a:miter lim="400000"/>
          </a:ln>
          <a:effectLst/>
          <a:sp3d/>
        </p:spPr>
        <p:style>
          <a:lnRef idx="0">
            <a:scrgbClr r="0" g="0" b="0"/>
          </a:lnRef>
          <a:fillRef idx="0">
            <a:scrgbClr r="0" g="0" b="0"/>
          </a:fillRef>
          <a:effectRef idx="0">
            <a:scrgbClr r="0" g="0" b="0"/>
          </a:effectRef>
          <a:fontRef idx="none"/>
        </p:style>
      </p:cxnSp>
      <p:pic>
        <p:nvPicPr>
          <p:cNvPr id="5" name="Immagine 4">
            <a:extLst>
              <a:ext uri="{FF2B5EF4-FFF2-40B4-BE49-F238E27FC236}">
                <a16:creationId xmlns:a16="http://schemas.microsoft.com/office/drawing/2014/main" id="{28F7257C-6BF8-4F46-8E02-C854D5FCD750}"/>
              </a:ext>
            </a:extLst>
          </p:cNvPr>
          <p:cNvPicPr>
            <a:picLocks noChangeAspect="1"/>
          </p:cNvPicPr>
          <p:nvPr/>
        </p:nvPicPr>
        <p:blipFill>
          <a:blip r:embed="rId3"/>
          <a:stretch>
            <a:fillRect/>
          </a:stretch>
        </p:blipFill>
        <p:spPr>
          <a:xfrm>
            <a:off x="23191107" y="12621985"/>
            <a:ext cx="963385" cy="963385"/>
          </a:xfrm>
          <a:prstGeom prst="rect">
            <a:avLst/>
          </a:prstGeom>
        </p:spPr>
      </p:pic>
      <p:pic>
        <p:nvPicPr>
          <p:cNvPr id="8" name="IMG_6247.JPG" descr="IMG_6247.JPG">
            <a:extLst>
              <a:ext uri="{FF2B5EF4-FFF2-40B4-BE49-F238E27FC236}">
                <a16:creationId xmlns:a16="http://schemas.microsoft.com/office/drawing/2014/main" id="{0830349B-CB8A-914F-9276-1929F6EB3FD8}"/>
              </a:ext>
            </a:extLst>
          </p:cNvPr>
          <p:cNvPicPr>
            <a:picLocks noGrp="1" noChangeAspect="1"/>
          </p:cNvPicPr>
          <p:nvPr>
            <p:ph type="pic" idx="14"/>
          </p:nvPr>
        </p:nvPicPr>
        <p:blipFill>
          <a:blip r:embed="rId4"/>
          <a:srcRect l="32810" t="460" r="9124" b="460"/>
          <a:stretch>
            <a:fillRect/>
          </a:stretch>
        </p:blipFill>
        <p:spPr>
          <a:xfrm>
            <a:off x="2520177" y="1517763"/>
            <a:ext cx="5292592" cy="6016839"/>
          </a:xfrm>
          <a:prstGeom prst="rect">
            <a:avLst/>
          </a:prstGeom>
        </p:spPr>
      </p:pic>
      <p:sp>
        <p:nvSpPr>
          <p:cNvPr id="12" name="Newesis comes from Noesis, in Plato’s philosophy the highest kind of knowledge,  the faculty of the human mind necessary for understanding what is true or real. But at the same time that knowledge, Noesis, became New and  Easy, this is why Newesis.…">
            <a:extLst>
              <a:ext uri="{FF2B5EF4-FFF2-40B4-BE49-F238E27FC236}">
                <a16:creationId xmlns:a16="http://schemas.microsoft.com/office/drawing/2014/main" id="{2B06C5D3-E123-8746-B146-804BA543DFF9}"/>
              </a:ext>
            </a:extLst>
          </p:cNvPr>
          <p:cNvSpPr txBox="1">
            <a:spLocks/>
          </p:cNvSpPr>
          <p:nvPr/>
        </p:nvSpPr>
        <p:spPr>
          <a:xfrm>
            <a:off x="2520177" y="7953841"/>
            <a:ext cx="9961452" cy="4668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571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1pPr>
            <a:lvl2pPr marL="11430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2pPr>
            <a:lvl3pPr marL="1714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3pPr>
            <a:lvl4pPr marL="22860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4pPr>
            <a:lvl5pPr marL="2857500" marR="0" indent="-571500" algn="l" defTabSz="825500" rtl="0" latinLnBrk="0">
              <a:lnSpc>
                <a:spcPct val="100000"/>
              </a:lnSpc>
              <a:spcBef>
                <a:spcPts val="2500"/>
              </a:spcBef>
              <a:spcAft>
                <a:spcPts val="0"/>
              </a:spcAft>
              <a:buClrTx/>
              <a:buSzPct val="75000"/>
              <a:buFont typeface="Zapf Dingbats"/>
              <a:buChar char="➤"/>
              <a:tabLst/>
              <a:defRPr sz="4000" b="0" i="0" u="none" strike="noStrike" cap="none" spc="0" baseline="0">
                <a:ln>
                  <a:noFill/>
                </a:ln>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9pPr>
          </a:lstStyle>
          <a:p>
            <a:pPr marL="422909" indent="-422909" defTabSz="610870" hangingPunct="1">
              <a:spcBef>
                <a:spcPts val="1800"/>
              </a:spcBef>
              <a:buClr>
                <a:srgbClr val="0070C0"/>
              </a:buClr>
              <a:defRPr sz="2960"/>
            </a:pPr>
            <a:r>
              <a:rPr lang="it-IT" sz="4400" dirty="0">
                <a:latin typeface="Calibri" panose="020F0502020204030204" pitchFamily="34" charset="0"/>
                <a:cs typeface="Calibri" panose="020F0502020204030204" pitchFamily="34" charset="0"/>
              </a:rPr>
              <a:t>Twitter: @</a:t>
            </a:r>
            <a:r>
              <a:rPr lang="it-IT" sz="4400" dirty="0" err="1">
                <a:latin typeface="Calibri" panose="020F0502020204030204" pitchFamily="34" charset="0"/>
                <a:cs typeface="Calibri" panose="020F0502020204030204" pitchFamily="34" charset="0"/>
              </a:rPr>
              <a:t>RaunoDepa</a:t>
            </a:r>
            <a:endParaRPr lang="it-IT" sz="4400" dirty="0">
              <a:latin typeface="Calibri" panose="020F0502020204030204" pitchFamily="34" charset="0"/>
              <a:cs typeface="Calibri" panose="020F0502020204030204" pitchFamily="34" charset="0"/>
            </a:endParaRPr>
          </a:p>
          <a:p>
            <a:pPr marL="422909" indent="-422909" defTabSz="610870" hangingPunct="1">
              <a:spcBef>
                <a:spcPts val="1800"/>
              </a:spcBef>
              <a:buClr>
                <a:srgbClr val="0070C0"/>
              </a:buClr>
              <a:defRPr sz="2960"/>
            </a:pPr>
            <a:r>
              <a:rPr lang="it-IT" sz="4400" dirty="0">
                <a:latin typeface="Calibri" panose="020F0502020204030204" pitchFamily="34" charset="0"/>
                <a:cs typeface="Calibri" panose="020F0502020204030204" pitchFamily="34" charset="0"/>
              </a:rPr>
              <a:t>GitHub: @</a:t>
            </a:r>
            <a:r>
              <a:rPr lang="it-IT" sz="4400" dirty="0" err="1">
                <a:latin typeface="Calibri" panose="020F0502020204030204" pitchFamily="34" charset="0"/>
                <a:cs typeface="Calibri" panose="020F0502020204030204" pitchFamily="34" charset="0"/>
              </a:rPr>
              <a:t>raunodepasquale</a:t>
            </a:r>
            <a:endParaRPr lang="it-IT" sz="4400" dirty="0">
              <a:latin typeface="Calibri" panose="020F0502020204030204" pitchFamily="34" charset="0"/>
              <a:cs typeface="Calibri" panose="020F0502020204030204" pitchFamily="34" charset="0"/>
            </a:endParaRPr>
          </a:p>
          <a:p>
            <a:pPr marL="422909" indent="-422909" defTabSz="610870" hangingPunct="1">
              <a:spcBef>
                <a:spcPts val="1800"/>
              </a:spcBef>
              <a:buClr>
                <a:srgbClr val="0070C0"/>
              </a:buClr>
              <a:defRPr sz="2960"/>
            </a:pPr>
            <a:r>
              <a:rPr lang="it-IT" sz="4400" dirty="0">
                <a:latin typeface="Calibri" panose="020F0502020204030204" pitchFamily="34" charset="0"/>
                <a:cs typeface="Calibri" panose="020F0502020204030204" pitchFamily="34" charset="0"/>
              </a:rPr>
              <a:t>LinkedIn: @rauno-de-pasquale-b075773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p:txBody>
          <a:bodyPr>
            <a:normAutofit fontScale="90000"/>
          </a:bodyPr>
          <a:lstStyle/>
          <a:p>
            <a:r>
              <a:rPr lang="en-IT" dirty="0">
                <a:solidFill>
                  <a:srgbClr val="000000"/>
                </a:solidFill>
              </a:rPr>
              <a:t>AZURE e container</a:t>
            </a: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3208000" y="3066584"/>
            <a:ext cx="10160000" cy="9633415"/>
          </a:xfrm>
        </p:spPr>
        <p:txBody>
          <a:bodyPr>
            <a:normAutofit/>
          </a:bodyPr>
          <a:lstStyle/>
          <a:p>
            <a:r>
              <a:rPr lang="en-GB" dirty="0">
                <a:solidFill>
                  <a:srgbClr val="000000"/>
                </a:solidFill>
              </a:rPr>
              <a:t>Azure Kubernetes Service</a:t>
            </a:r>
          </a:p>
          <a:p>
            <a:r>
              <a:rPr lang="en-GB" dirty="0">
                <a:solidFill>
                  <a:srgbClr val="000000"/>
                </a:solidFill>
              </a:rPr>
              <a:t>Azure Container Instances</a:t>
            </a:r>
          </a:p>
          <a:p>
            <a:r>
              <a:rPr lang="en-GB" dirty="0">
                <a:solidFill>
                  <a:srgbClr val="000000"/>
                </a:solidFill>
              </a:rPr>
              <a:t>Azure Container Apps</a:t>
            </a:r>
          </a:p>
          <a:p>
            <a:r>
              <a:rPr lang="en-GB" dirty="0">
                <a:solidFill>
                  <a:srgbClr val="000000"/>
                </a:solidFill>
              </a:rPr>
              <a:t>Azure App Service</a:t>
            </a:r>
          </a:p>
          <a:p>
            <a:r>
              <a:rPr lang="en-GB" dirty="0">
                <a:solidFill>
                  <a:srgbClr val="000000"/>
                </a:solidFill>
              </a:rPr>
              <a:t>Azure Functions</a:t>
            </a:r>
          </a:p>
          <a:p>
            <a:r>
              <a:rPr lang="en-GB" dirty="0">
                <a:solidFill>
                  <a:srgbClr val="000000"/>
                </a:solidFill>
              </a:rPr>
              <a:t>Azure Batch</a:t>
            </a:r>
          </a:p>
          <a:p>
            <a:r>
              <a:rPr lang="en-GB" dirty="0">
                <a:solidFill>
                  <a:srgbClr val="000000"/>
                </a:solidFill>
              </a:rPr>
              <a:t>Azure Service Fabric</a:t>
            </a:r>
          </a:p>
          <a:p>
            <a:r>
              <a:rPr lang="en-GB" dirty="0">
                <a:solidFill>
                  <a:srgbClr val="000000"/>
                </a:solidFill>
              </a:rPr>
              <a:t>Azure Spring Apps</a:t>
            </a:r>
          </a:p>
          <a:p>
            <a:r>
              <a:rPr lang="en-GB" dirty="0">
                <a:solidFill>
                  <a:srgbClr val="000000"/>
                </a:solidFill>
              </a:rPr>
              <a:t>Azure Red Hat Open Shift</a:t>
            </a:r>
          </a:p>
          <a:p>
            <a:r>
              <a:rPr lang="en-GB" dirty="0">
                <a:solidFill>
                  <a:srgbClr val="000000"/>
                </a:solidFill>
              </a:rPr>
              <a:t>Azure Virtual Machines</a:t>
            </a:r>
          </a:p>
          <a:p>
            <a:endParaRPr lang="en-GB" dirty="0">
              <a:solidFill>
                <a:srgbClr val="000000"/>
              </a:solidFill>
            </a:endParaRPr>
          </a:p>
          <a:p>
            <a:endParaRPr lang="en-GB" dirty="0">
              <a:solidFill>
                <a:srgbClr val="000000"/>
              </a:solidFill>
            </a:endParaRPr>
          </a:p>
          <a:p>
            <a:endParaRPr lang="en-GB" dirty="0">
              <a:solidFill>
                <a:srgbClr val="000000"/>
              </a:solidFill>
            </a:endParaRPr>
          </a:p>
        </p:txBody>
      </p:sp>
      <p:cxnSp>
        <p:nvCxnSpPr>
          <p:cNvPr id="10" name="Connettore 1 14">
            <a:extLst>
              <a:ext uri="{FF2B5EF4-FFF2-40B4-BE49-F238E27FC236}">
                <a16:creationId xmlns:a16="http://schemas.microsoft.com/office/drawing/2014/main" id="{5C1D31C5-8118-9680-F288-75F80EB4707A}"/>
              </a:ext>
            </a:extLst>
          </p:cNvPr>
          <p:cNvCxnSpPr>
            <a:cxnSpLocks/>
          </p:cNvCxnSpPr>
          <p:nvPr/>
        </p:nvCxnSpPr>
        <p:spPr>
          <a:xfrm flipH="1">
            <a:off x="13265150" y="2279838"/>
            <a:ext cx="8121652" cy="0"/>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pic>
        <p:nvPicPr>
          <p:cNvPr id="11" name="Immagine 12">
            <a:extLst>
              <a:ext uri="{FF2B5EF4-FFF2-40B4-BE49-F238E27FC236}">
                <a16:creationId xmlns:a16="http://schemas.microsoft.com/office/drawing/2014/main" id="{C2E61C1E-CC38-F70E-0E9D-DD44AF4112FC}"/>
              </a:ext>
            </a:extLst>
          </p:cNvPr>
          <p:cNvPicPr>
            <a:picLocks noChangeAspect="1"/>
          </p:cNvPicPr>
          <p:nvPr/>
        </p:nvPicPr>
        <p:blipFill>
          <a:blip r:embed="rId3"/>
          <a:stretch>
            <a:fillRect/>
          </a:stretch>
        </p:blipFill>
        <p:spPr>
          <a:xfrm>
            <a:off x="109765" y="12700000"/>
            <a:ext cx="963385" cy="963385"/>
          </a:xfrm>
          <a:prstGeom prst="rect">
            <a:avLst/>
          </a:prstGeom>
        </p:spPr>
      </p:pic>
      <p:pic>
        <p:nvPicPr>
          <p:cNvPr id="3" name="Picture 4" descr="Comparing Azure App Service with Azure Container Instances">
            <a:extLst>
              <a:ext uri="{FF2B5EF4-FFF2-40B4-BE49-F238E27FC236}">
                <a16:creationId xmlns:a16="http://schemas.microsoft.com/office/drawing/2014/main" id="{DE4CC5D6-70CC-184F-C14C-26115743A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824867"/>
            <a:ext cx="10284528" cy="606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369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CD317-539B-AC31-47EE-19436A92BB69}"/>
              </a:ext>
            </a:extLst>
          </p:cNvPr>
          <p:cNvSpPr/>
          <p:nvPr/>
        </p:nvSpPr>
        <p:spPr>
          <a:xfrm>
            <a:off x="0" y="0"/>
            <a:ext cx="24384000" cy="13716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T" sz="350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a:xfrm>
            <a:off x="1006475" y="1066800"/>
            <a:ext cx="10160000" cy="1016000"/>
          </a:xfrm>
        </p:spPr>
        <p:txBody>
          <a:bodyPr>
            <a:normAutofit fontScale="90000"/>
          </a:bodyPr>
          <a:lstStyle/>
          <a:p>
            <a:r>
              <a:rPr lang="it-IT" dirty="0">
                <a:solidFill>
                  <a:schemeClr val="bg1"/>
                </a:solidFill>
              </a:rPr>
              <a:t>Considerazioni di base</a:t>
            </a:r>
            <a:endParaRPr lang="en-IT" dirty="0">
              <a:solidFill>
                <a:schemeClr val="bg1"/>
              </a:solidFill>
            </a:endParaRP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006475" y="2768600"/>
            <a:ext cx="10160000" cy="10160000"/>
          </a:xfrm>
        </p:spPr>
        <p:txBody>
          <a:bodyPr>
            <a:normAutofit/>
          </a:bodyPr>
          <a:lstStyle/>
          <a:p>
            <a:r>
              <a:rPr lang="it-IT" dirty="0">
                <a:solidFill>
                  <a:schemeClr val="bg1"/>
                </a:solidFill>
              </a:rPr>
              <a:t>Singoli Container o orchestrazione di soluzioni</a:t>
            </a:r>
          </a:p>
          <a:p>
            <a:r>
              <a:rPr lang="it-IT" dirty="0">
                <a:solidFill>
                  <a:schemeClr val="bg1"/>
                </a:solidFill>
              </a:rPr>
              <a:t>Servizi costantemente attivi o processi batch</a:t>
            </a:r>
          </a:p>
          <a:p>
            <a:r>
              <a:rPr lang="it-IT" dirty="0">
                <a:solidFill>
                  <a:schemeClr val="bg1"/>
                </a:solidFill>
              </a:rPr>
              <a:t>Necessità di persistenza dati</a:t>
            </a:r>
          </a:p>
          <a:p>
            <a:r>
              <a:rPr lang="it-IT" dirty="0">
                <a:solidFill>
                  <a:schemeClr val="bg1"/>
                </a:solidFill>
              </a:rPr>
              <a:t>Multi-istanza e scalabilità</a:t>
            </a:r>
          </a:p>
          <a:p>
            <a:r>
              <a:rPr lang="it-IT" dirty="0">
                <a:solidFill>
                  <a:schemeClr val="bg1"/>
                </a:solidFill>
              </a:rPr>
              <a:t>Web App/Service o altro tipo di servizio</a:t>
            </a:r>
          </a:p>
          <a:p>
            <a:r>
              <a:rPr lang="it-IT" dirty="0">
                <a:solidFill>
                  <a:schemeClr val="bg1"/>
                </a:solidFill>
              </a:rPr>
              <a:t>Multi-Cloud / </a:t>
            </a:r>
            <a:r>
              <a:rPr lang="it-IT" dirty="0" err="1">
                <a:solidFill>
                  <a:schemeClr val="bg1"/>
                </a:solidFill>
              </a:rPr>
              <a:t>Hybrid</a:t>
            </a:r>
            <a:r>
              <a:rPr lang="it-IT" dirty="0">
                <a:solidFill>
                  <a:schemeClr val="bg1"/>
                </a:solidFill>
              </a:rPr>
              <a:t>-Cloud o esclusivamente Azure</a:t>
            </a:r>
          </a:p>
          <a:p>
            <a:r>
              <a:rPr lang="it-IT" dirty="0">
                <a:solidFill>
                  <a:schemeClr val="bg1"/>
                </a:solidFill>
              </a:rPr>
              <a:t>Carico costante, predicibile o altamente variabile</a:t>
            </a:r>
          </a:p>
          <a:p>
            <a:r>
              <a:rPr lang="it-IT" dirty="0">
                <a:solidFill>
                  <a:schemeClr val="bg1"/>
                </a:solidFill>
              </a:rPr>
              <a:t>Competenze disponibili</a:t>
            </a:r>
          </a:p>
        </p:txBody>
      </p:sp>
      <p:cxnSp>
        <p:nvCxnSpPr>
          <p:cNvPr id="8" name="Connettore 1 14">
            <a:extLst>
              <a:ext uri="{FF2B5EF4-FFF2-40B4-BE49-F238E27FC236}">
                <a16:creationId xmlns:a16="http://schemas.microsoft.com/office/drawing/2014/main" id="{4DC6CA31-C32A-7630-5E1A-D2D4BF2293A1}"/>
              </a:ext>
            </a:extLst>
          </p:cNvPr>
          <p:cNvCxnSpPr>
            <a:cxnSpLocks/>
          </p:cNvCxnSpPr>
          <p:nvPr/>
        </p:nvCxnSpPr>
        <p:spPr>
          <a:xfrm flipH="1">
            <a:off x="1006475" y="2397313"/>
            <a:ext cx="8121652" cy="0"/>
          </a:xfrm>
          <a:prstGeom prst="line">
            <a:avLst/>
          </a:prstGeom>
          <a:noFill/>
          <a:ln w="25400" cap="flat">
            <a:solidFill>
              <a:schemeClr val="bg1"/>
            </a:solidFill>
            <a:prstDash val="sysDot"/>
            <a:miter lim="400000"/>
          </a:ln>
          <a:effectLst/>
          <a:sp3d/>
        </p:spPr>
        <p:style>
          <a:lnRef idx="0">
            <a:scrgbClr r="0" g="0" b="0"/>
          </a:lnRef>
          <a:fillRef idx="0">
            <a:scrgbClr r="0" g="0" b="0"/>
          </a:fillRef>
          <a:effectRef idx="0">
            <a:scrgbClr r="0" g="0" b="0"/>
          </a:effectRef>
          <a:fontRef idx="none"/>
        </p:style>
      </p:cxnSp>
      <p:pic>
        <p:nvPicPr>
          <p:cNvPr id="10" name="Immagine 12">
            <a:extLst>
              <a:ext uri="{FF2B5EF4-FFF2-40B4-BE49-F238E27FC236}">
                <a16:creationId xmlns:a16="http://schemas.microsoft.com/office/drawing/2014/main" id="{9187E210-5D46-BA82-FDB5-42267AD69838}"/>
              </a:ext>
            </a:extLst>
          </p:cNvPr>
          <p:cNvPicPr>
            <a:picLocks noChangeAspect="1"/>
          </p:cNvPicPr>
          <p:nvPr/>
        </p:nvPicPr>
        <p:blipFill>
          <a:blip r:embed="rId3"/>
          <a:stretch>
            <a:fillRect/>
          </a:stretch>
        </p:blipFill>
        <p:spPr>
          <a:xfrm>
            <a:off x="23124432" y="12475482"/>
            <a:ext cx="963385" cy="963385"/>
          </a:xfrm>
          <a:prstGeom prst="rect">
            <a:avLst/>
          </a:prstGeom>
        </p:spPr>
      </p:pic>
      <p:pic>
        <p:nvPicPr>
          <p:cNvPr id="2050" name="Picture 2" descr="Container Apps: the missing piece of the Azure compute puzzle! | Your Azure  Coach">
            <a:extLst>
              <a:ext uri="{FF2B5EF4-FFF2-40B4-BE49-F238E27FC236}">
                <a16:creationId xmlns:a16="http://schemas.microsoft.com/office/drawing/2014/main" id="{5D52AE67-8722-9FC5-DB77-B10EC7D60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8763" y="5409125"/>
            <a:ext cx="10958762" cy="28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99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p:txBody>
          <a:bodyPr>
            <a:normAutofit fontScale="90000"/>
          </a:bodyPr>
          <a:lstStyle/>
          <a:p>
            <a:r>
              <a:rPr lang="en-GB" dirty="0">
                <a:solidFill>
                  <a:srgbClr val="000000"/>
                </a:solidFill>
              </a:rPr>
              <a:t>Azure Container Instances</a:t>
            </a: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3208000" y="3066584"/>
            <a:ext cx="10160000" cy="9633415"/>
          </a:xfrm>
        </p:spPr>
        <p:txBody>
          <a:bodyPr>
            <a:normAutofit/>
          </a:bodyPr>
          <a:lstStyle/>
          <a:p>
            <a:r>
              <a:rPr lang="en-GB" dirty="0" err="1">
                <a:solidFill>
                  <a:srgbClr val="000000"/>
                </a:solidFill>
              </a:rPr>
              <a:t>Questo</a:t>
            </a:r>
            <a:r>
              <a:rPr lang="en-GB" dirty="0">
                <a:solidFill>
                  <a:srgbClr val="000000"/>
                </a:solidFill>
              </a:rPr>
              <a:t> </a:t>
            </a:r>
            <a:r>
              <a:rPr lang="en-GB" dirty="0" err="1">
                <a:solidFill>
                  <a:srgbClr val="000000"/>
                </a:solidFill>
              </a:rPr>
              <a:t>servizio</a:t>
            </a:r>
            <a:r>
              <a:rPr lang="en-GB" dirty="0">
                <a:solidFill>
                  <a:srgbClr val="000000"/>
                </a:solidFill>
              </a:rPr>
              <a:t> </a:t>
            </a:r>
            <a:r>
              <a:rPr lang="en-GB" dirty="0" err="1">
                <a:solidFill>
                  <a:srgbClr val="000000"/>
                </a:solidFill>
              </a:rPr>
              <a:t>è</a:t>
            </a:r>
            <a:r>
              <a:rPr lang="en-GB" dirty="0">
                <a:solidFill>
                  <a:srgbClr val="000000"/>
                </a:solidFill>
              </a:rPr>
              <a:t> </a:t>
            </a:r>
            <a:r>
              <a:rPr lang="en-GB" dirty="0" err="1">
                <a:solidFill>
                  <a:srgbClr val="000000"/>
                </a:solidFill>
              </a:rPr>
              <a:t>ideale</a:t>
            </a:r>
            <a:r>
              <a:rPr lang="en-GB" dirty="0">
                <a:solidFill>
                  <a:srgbClr val="000000"/>
                </a:solidFill>
              </a:rPr>
              <a:t> per </a:t>
            </a:r>
            <a:r>
              <a:rPr lang="en-GB" dirty="0" err="1">
                <a:solidFill>
                  <a:srgbClr val="000000"/>
                </a:solidFill>
              </a:rPr>
              <a:t>carichi</a:t>
            </a:r>
            <a:r>
              <a:rPr lang="en-GB" dirty="0">
                <a:solidFill>
                  <a:srgbClr val="000000"/>
                </a:solidFill>
              </a:rPr>
              <a:t> di </a:t>
            </a:r>
            <a:r>
              <a:rPr lang="en-GB" dirty="0" err="1">
                <a:solidFill>
                  <a:srgbClr val="000000"/>
                </a:solidFill>
              </a:rPr>
              <a:t>lavoro</a:t>
            </a:r>
            <a:r>
              <a:rPr lang="en-GB" dirty="0">
                <a:solidFill>
                  <a:srgbClr val="000000"/>
                </a:solidFill>
              </a:rPr>
              <a:t> e </a:t>
            </a:r>
            <a:r>
              <a:rPr lang="en-GB" dirty="0" err="1">
                <a:solidFill>
                  <a:srgbClr val="000000"/>
                </a:solidFill>
              </a:rPr>
              <a:t>attività</a:t>
            </a:r>
            <a:r>
              <a:rPr lang="en-GB" dirty="0">
                <a:solidFill>
                  <a:srgbClr val="000000"/>
                </a:solidFill>
              </a:rPr>
              <a:t> in container </a:t>
            </a:r>
            <a:r>
              <a:rPr lang="en-GB" dirty="0" err="1">
                <a:solidFill>
                  <a:srgbClr val="000000"/>
                </a:solidFill>
              </a:rPr>
              <a:t>più</a:t>
            </a:r>
            <a:r>
              <a:rPr lang="en-GB" dirty="0">
                <a:solidFill>
                  <a:srgbClr val="000000"/>
                </a:solidFill>
              </a:rPr>
              <a:t> </a:t>
            </a:r>
            <a:r>
              <a:rPr lang="en-GB" dirty="0" err="1">
                <a:solidFill>
                  <a:srgbClr val="000000"/>
                </a:solidFill>
              </a:rPr>
              <a:t>semplici</a:t>
            </a:r>
            <a:r>
              <a:rPr lang="en-GB" dirty="0">
                <a:solidFill>
                  <a:srgbClr val="000000"/>
                </a:solidFill>
              </a:rPr>
              <a:t>, </a:t>
            </a:r>
            <a:r>
              <a:rPr lang="en-GB" dirty="0" err="1">
                <a:solidFill>
                  <a:srgbClr val="000000"/>
                </a:solidFill>
              </a:rPr>
              <a:t>spesso</a:t>
            </a:r>
            <a:r>
              <a:rPr lang="en-GB" dirty="0">
                <a:solidFill>
                  <a:srgbClr val="000000"/>
                </a:solidFill>
              </a:rPr>
              <a:t> di breve </a:t>
            </a:r>
            <a:r>
              <a:rPr lang="en-GB" dirty="0" err="1">
                <a:solidFill>
                  <a:srgbClr val="000000"/>
                </a:solidFill>
              </a:rPr>
              <a:t>durata</a:t>
            </a:r>
            <a:r>
              <a:rPr lang="en-GB" dirty="0">
                <a:solidFill>
                  <a:srgbClr val="000000"/>
                </a:solidFill>
              </a:rPr>
              <a:t>. </a:t>
            </a:r>
          </a:p>
          <a:p>
            <a:r>
              <a:rPr lang="en-GB" dirty="0">
                <a:solidFill>
                  <a:srgbClr val="000000"/>
                </a:solidFill>
              </a:rPr>
              <a:t>Si </a:t>
            </a:r>
            <a:r>
              <a:rPr lang="en-GB" dirty="0" err="1">
                <a:solidFill>
                  <a:srgbClr val="000000"/>
                </a:solidFill>
              </a:rPr>
              <a:t>tratta</a:t>
            </a:r>
            <a:r>
              <a:rPr lang="en-GB" dirty="0">
                <a:solidFill>
                  <a:srgbClr val="000000"/>
                </a:solidFill>
              </a:rPr>
              <a:t> di </a:t>
            </a:r>
            <a:r>
              <a:rPr lang="en-GB" dirty="0" err="1">
                <a:solidFill>
                  <a:srgbClr val="000000"/>
                </a:solidFill>
              </a:rPr>
              <a:t>un'opzione</a:t>
            </a:r>
            <a:r>
              <a:rPr lang="en-GB" dirty="0">
                <a:solidFill>
                  <a:srgbClr val="000000"/>
                </a:solidFill>
              </a:rPr>
              <a:t> di </a:t>
            </a:r>
            <a:r>
              <a:rPr lang="en-GB" dirty="0" err="1">
                <a:solidFill>
                  <a:srgbClr val="000000"/>
                </a:solidFill>
              </a:rPr>
              <a:t>livello</a:t>
            </a:r>
            <a:r>
              <a:rPr lang="en-GB" dirty="0">
                <a:solidFill>
                  <a:srgbClr val="000000"/>
                </a:solidFill>
              </a:rPr>
              <a:t> </a:t>
            </a:r>
            <a:r>
              <a:rPr lang="en-GB" dirty="0" err="1">
                <a:solidFill>
                  <a:srgbClr val="000000"/>
                </a:solidFill>
              </a:rPr>
              <a:t>inferiore</a:t>
            </a:r>
            <a:r>
              <a:rPr lang="en-GB" dirty="0">
                <a:solidFill>
                  <a:srgbClr val="000000"/>
                </a:solidFill>
              </a:rPr>
              <a:t> rispetto ad </a:t>
            </a:r>
            <a:r>
              <a:rPr lang="en-GB" dirty="0" err="1">
                <a:solidFill>
                  <a:srgbClr val="000000"/>
                </a:solidFill>
              </a:rPr>
              <a:t>altri</a:t>
            </a:r>
            <a:r>
              <a:rPr lang="en-GB" dirty="0">
                <a:solidFill>
                  <a:srgbClr val="000000"/>
                </a:solidFill>
              </a:rPr>
              <a:t> </a:t>
            </a:r>
            <a:r>
              <a:rPr lang="en-GB" dirty="0" err="1">
                <a:solidFill>
                  <a:srgbClr val="000000"/>
                </a:solidFill>
              </a:rPr>
              <a:t>servizi</a:t>
            </a:r>
            <a:r>
              <a:rPr lang="en-GB" dirty="0">
                <a:solidFill>
                  <a:srgbClr val="000000"/>
                </a:solidFill>
              </a:rPr>
              <a:t> </a:t>
            </a:r>
            <a:r>
              <a:rPr lang="en-GB" dirty="0" err="1">
                <a:solidFill>
                  <a:srgbClr val="000000"/>
                </a:solidFill>
              </a:rPr>
              <a:t>contenitore</a:t>
            </a:r>
            <a:r>
              <a:rPr lang="en-GB" dirty="0">
                <a:solidFill>
                  <a:srgbClr val="000000"/>
                </a:solidFill>
              </a:rPr>
              <a:t> di Azure e non dispone di </a:t>
            </a:r>
            <a:r>
              <a:rPr lang="en-GB" dirty="0" err="1">
                <a:solidFill>
                  <a:srgbClr val="000000"/>
                </a:solidFill>
              </a:rPr>
              <a:t>funzionalità</a:t>
            </a:r>
            <a:r>
              <a:rPr lang="en-GB" dirty="0">
                <a:solidFill>
                  <a:srgbClr val="000000"/>
                </a:solidFill>
              </a:rPr>
              <a:t> come </a:t>
            </a:r>
            <a:r>
              <a:rPr lang="en-GB" dirty="0" err="1">
                <a:solidFill>
                  <a:srgbClr val="000000"/>
                </a:solidFill>
              </a:rPr>
              <a:t>l'orchestrazione</a:t>
            </a:r>
            <a:r>
              <a:rPr lang="en-GB" dirty="0">
                <a:solidFill>
                  <a:srgbClr val="000000"/>
                </a:solidFill>
              </a:rPr>
              <a:t> e la </a:t>
            </a:r>
            <a:r>
              <a:rPr lang="en-GB" dirty="0" err="1">
                <a:solidFill>
                  <a:srgbClr val="000000"/>
                </a:solidFill>
              </a:rPr>
              <a:t>scalabilità</a:t>
            </a:r>
            <a:r>
              <a:rPr lang="en-GB" dirty="0">
                <a:solidFill>
                  <a:srgbClr val="000000"/>
                </a:solidFill>
              </a:rPr>
              <a:t> </a:t>
            </a:r>
            <a:r>
              <a:rPr lang="en-GB" dirty="0" err="1">
                <a:solidFill>
                  <a:srgbClr val="000000"/>
                </a:solidFill>
              </a:rPr>
              <a:t>automatica</a:t>
            </a:r>
            <a:r>
              <a:rPr lang="en-GB" dirty="0">
                <a:solidFill>
                  <a:srgbClr val="000000"/>
                </a:solidFill>
              </a:rPr>
              <a:t>.</a:t>
            </a:r>
          </a:p>
          <a:p>
            <a:r>
              <a:rPr lang="en-GB" dirty="0">
                <a:solidFill>
                  <a:srgbClr val="000000"/>
                </a:solidFill>
              </a:rPr>
              <a:t>A </a:t>
            </a:r>
            <a:r>
              <a:rPr lang="en-GB" dirty="0" err="1">
                <a:solidFill>
                  <a:srgbClr val="000000"/>
                </a:solidFill>
              </a:rPr>
              <a:t>differenza</a:t>
            </a:r>
            <a:r>
              <a:rPr lang="en-GB" dirty="0">
                <a:solidFill>
                  <a:srgbClr val="000000"/>
                </a:solidFill>
              </a:rPr>
              <a:t> </a:t>
            </a:r>
            <a:r>
              <a:rPr lang="en-GB" dirty="0" err="1">
                <a:solidFill>
                  <a:srgbClr val="000000"/>
                </a:solidFill>
              </a:rPr>
              <a:t>delle</a:t>
            </a:r>
            <a:r>
              <a:rPr lang="en-GB" dirty="0">
                <a:solidFill>
                  <a:srgbClr val="000000"/>
                </a:solidFill>
              </a:rPr>
              <a:t> Web App, </a:t>
            </a:r>
            <a:r>
              <a:rPr lang="en-GB" dirty="0" err="1">
                <a:solidFill>
                  <a:srgbClr val="000000"/>
                </a:solidFill>
              </a:rPr>
              <a:t>si</a:t>
            </a:r>
            <a:r>
              <a:rPr lang="en-GB" dirty="0">
                <a:solidFill>
                  <a:srgbClr val="000000"/>
                </a:solidFill>
              </a:rPr>
              <a:t> </a:t>
            </a:r>
            <a:r>
              <a:rPr lang="en-GB" dirty="0" err="1">
                <a:solidFill>
                  <a:srgbClr val="000000"/>
                </a:solidFill>
              </a:rPr>
              <a:t>possono</a:t>
            </a:r>
            <a:r>
              <a:rPr lang="en-GB" dirty="0">
                <a:solidFill>
                  <a:srgbClr val="000000"/>
                </a:solidFill>
              </a:rPr>
              <a:t> </a:t>
            </a:r>
            <a:r>
              <a:rPr lang="en-GB" dirty="0" err="1">
                <a:solidFill>
                  <a:srgbClr val="000000"/>
                </a:solidFill>
              </a:rPr>
              <a:t>usare</a:t>
            </a:r>
            <a:r>
              <a:rPr lang="en-GB" dirty="0">
                <a:solidFill>
                  <a:srgbClr val="000000"/>
                </a:solidFill>
              </a:rPr>
              <a:t> Container Instances per </a:t>
            </a:r>
            <a:r>
              <a:rPr lang="en-GB" dirty="0" err="1">
                <a:solidFill>
                  <a:srgbClr val="000000"/>
                </a:solidFill>
              </a:rPr>
              <a:t>servizi</a:t>
            </a:r>
            <a:r>
              <a:rPr lang="en-GB" dirty="0">
                <a:solidFill>
                  <a:srgbClr val="000000"/>
                </a:solidFill>
              </a:rPr>
              <a:t> </a:t>
            </a:r>
            <a:r>
              <a:rPr lang="en-GB" dirty="0" err="1">
                <a:solidFill>
                  <a:srgbClr val="000000"/>
                </a:solidFill>
              </a:rPr>
              <a:t>che</a:t>
            </a:r>
            <a:r>
              <a:rPr lang="en-GB" dirty="0">
                <a:solidFill>
                  <a:srgbClr val="000000"/>
                </a:solidFill>
              </a:rPr>
              <a:t> </a:t>
            </a:r>
            <a:r>
              <a:rPr lang="en-GB" dirty="0" err="1">
                <a:solidFill>
                  <a:srgbClr val="000000"/>
                </a:solidFill>
              </a:rPr>
              <a:t>espongano</a:t>
            </a:r>
            <a:r>
              <a:rPr lang="en-GB" dirty="0">
                <a:solidFill>
                  <a:srgbClr val="000000"/>
                </a:solidFill>
              </a:rPr>
              <a:t> </a:t>
            </a:r>
            <a:r>
              <a:rPr lang="en-GB" dirty="0" err="1">
                <a:solidFill>
                  <a:srgbClr val="000000"/>
                </a:solidFill>
              </a:rPr>
              <a:t>porte</a:t>
            </a:r>
            <a:r>
              <a:rPr lang="en-GB" dirty="0">
                <a:solidFill>
                  <a:srgbClr val="000000"/>
                </a:solidFill>
              </a:rPr>
              <a:t> diverse </a:t>
            </a:r>
            <a:r>
              <a:rPr lang="en-GB" dirty="0" err="1">
                <a:solidFill>
                  <a:srgbClr val="000000"/>
                </a:solidFill>
              </a:rPr>
              <a:t>su</a:t>
            </a:r>
            <a:r>
              <a:rPr lang="en-GB" dirty="0">
                <a:solidFill>
                  <a:srgbClr val="000000"/>
                </a:solidFill>
              </a:rPr>
              <a:t> Virtual Network</a:t>
            </a:r>
          </a:p>
          <a:p>
            <a:endParaRPr lang="en-GB" dirty="0">
              <a:solidFill>
                <a:srgbClr val="000000"/>
              </a:solidFill>
            </a:endParaRPr>
          </a:p>
          <a:p>
            <a:endParaRPr lang="en-GB" dirty="0">
              <a:solidFill>
                <a:srgbClr val="000000"/>
              </a:solidFill>
            </a:endParaRPr>
          </a:p>
        </p:txBody>
      </p:sp>
      <p:cxnSp>
        <p:nvCxnSpPr>
          <p:cNvPr id="10" name="Connettore 1 14">
            <a:extLst>
              <a:ext uri="{FF2B5EF4-FFF2-40B4-BE49-F238E27FC236}">
                <a16:creationId xmlns:a16="http://schemas.microsoft.com/office/drawing/2014/main" id="{5C1D31C5-8118-9680-F288-75F80EB4707A}"/>
              </a:ext>
            </a:extLst>
          </p:cNvPr>
          <p:cNvCxnSpPr>
            <a:cxnSpLocks/>
          </p:cNvCxnSpPr>
          <p:nvPr/>
        </p:nvCxnSpPr>
        <p:spPr>
          <a:xfrm flipH="1">
            <a:off x="13265150" y="2279838"/>
            <a:ext cx="8121652" cy="0"/>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pic>
        <p:nvPicPr>
          <p:cNvPr id="11" name="Immagine 12">
            <a:extLst>
              <a:ext uri="{FF2B5EF4-FFF2-40B4-BE49-F238E27FC236}">
                <a16:creationId xmlns:a16="http://schemas.microsoft.com/office/drawing/2014/main" id="{C2E61C1E-CC38-F70E-0E9D-DD44AF4112FC}"/>
              </a:ext>
            </a:extLst>
          </p:cNvPr>
          <p:cNvPicPr>
            <a:picLocks noChangeAspect="1"/>
          </p:cNvPicPr>
          <p:nvPr/>
        </p:nvPicPr>
        <p:blipFill>
          <a:blip r:embed="rId3"/>
          <a:stretch>
            <a:fillRect/>
          </a:stretch>
        </p:blipFill>
        <p:spPr>
          <a:xfrm>
            <a:off x="109765" y="12700000"/>
            <a:ext cx="963385" cy="963385"/>
          </a:xfrm>
          <a:prstGeom prst="rect">
            <a:avLst/>
          </a:prstGeom>
        </p:spPr>
      </p:pic>
      <p:pic>
        <p:nvPicPr>
          <p:cNvPr id="1026" name="Picture 2" descr="Prezzi - Istanze di Container | Microsoft Azure">
            <a:extLst>
              <a:ext uri="{FF2B5EF4-FFF2-40B4-BE49-F238E27FC236}">
                <a16:creationId xmlns:a16="http://schemas.microsoft.com/office/drawing/2014/main" id="{FEEA6BD6-E154-7F6B-B720-808CCFF78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4168775"/>
            <a:ext cx="10228954" cy="537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705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CD317-539B-AC31-47EE-19436A92BB69}"/>
              </a:ext>
            </a:extLst>
          </p:cNvPr>
          <p:cNvSpPr/>
          <p:nvPr/>
        </p:nvSpPr>
        <p:spPr>
          <a:xfrm>
            <a:off x="0" y="0"/>
            <a:ext cx="24384000" cy="13716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T" sz="350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a:xfrm>
            <a:off x="1006475" y="1066800"/>
            <a:ext cx="10160000" cy="1016000"/>
          </a:xfrm>
        </p:spPr>
        <p:txBody>
          <a:bodyPr>
            <a:normAutofit fontScale="90000"/>
          </a:bodyPr>
          <a:lstStyle/>
          <a:p>
            <a:r>
              <a:rPr lang="it-IT" dirty="0">
                <a:solidFill>
                  <a:schemeClr val="bg1"/>
                </a:solidFill>
              </a:rPr>
              <a:t>Azure App Service</a:t>
            </a:r>
            <a:br>
              <a:rPr lang="it-IT" dirty="0">
                <a:solidFill>
                  <a:schemeClr val="bg1"/>
                </a:solidFill>
              </a:rPr>
            </a:br>
            <a:br>
              <a:rPr lang="it-IT" dirty="0">
                <a:solidFill>
                  <a:schemeClr val="bg1"/>
                </a:solidFill>
              </a:rPr>
            </a:br>
            <a:endParaRPr lang="en-IT" dirty="0">
              <a:solidFill>
                <a:schemeClr val="bg1"/>
              </a:solidFill>
            </a:endParaRP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006475" y="2768600"/>
            <a:ext cx="10160000" cy="10160000"/>
          </a:xfrm>
        </p:spPr>
        <p:txBody>
          <a:bodyPr>
            <a:normAutofit/>
          </a:bodyPr>
          <a:lstStyle/>
          <a:p>
            <a:r>
              <a:rPr lang="it-IT" dirty="0">
                <a:solidFill>
                  <a:schemeClr val="bg1"/>
                </a:solidFill>
              </a:rPr>
              <a:t>Una piattaforma completamente gestita per applicazioni Web e API. </a:t>
            </a:r>
          </a:p>
          <a:p>
            <a:r>
              <a:rPr lang="it-IT" dirty="0">
                <a:solidFill>
                  <a:schemeClr val="bg1"/>
                </a:solidFill>
              </a:rPr>
              <a:t>Fornisce una distribuzione rapida, una facile scalabilità e supporta una gamma di linguaggi e framework di programmazione senza la necessità di usare container, oppure possiamo utilizzarla per mettere in esecuzione container Linux o Windows. </a:t>
            </a:r>
          </a:p>
          <a:p>
            <a:r>
              <a:rPr lang="it-IT" dirty="0">
                <a:solidFill>
                  <a:schemeClr val="bg1"/>
                </a:solidFill>
              </a:rPr>
              <a:t>È ottimizzato per le applicazioni Web anziché per complesse architetture di </a:t>
            </a:r>
            <a:r>
              <a:rPr lang="it-IT" dirty="0" err="1">
                <a:solidFill>
                  <a:schemeClr val="bg1"/>
                </a:solidFill>
              </a:rPr>
              <a:t>microservizi</a:t>
            </a:r>
            <a:r>
              <a:rPr lang="it-IT" dirty="0">
                <a:solidFill>
                  <a:schemeClr val="bg1"/>
                </a:solidFill>
              </a:rPr>
              <a:t>.</a:t>
            </a:r>
          </a:p>
        </p:txBody>
      </p:sp>
      <p:cxnSp>
        <p:nvCxnSpPr>
          <p:cNvPr id="8" name="Connettore 1 14">
            <a:extLst>
              <a:ext uri="{FF2B5EF4-FFF2-40B4-BE49-F238E27FC236}">
                <a16:creationId xmlns:a16="http://schemas.microsoft.com/office/drawing/2014/main" id="{4DC6CA31-C32A-7630-5E1A-D2D4BF2293A1}"/>
              </a:ext>
            </a:extLst>
          </p:cNvPr>
          <p:cNvCxnSpPr>
            <a:cxnSpLocks/>
          </p:cNvCxnSpPr>
          <p:nvPr/>
        </p:nvCxnSpPr>
        <p:spPr>
          <a:xfrm flipH="1">
            <a:off x="1006475" y="2397313"/>
            <a:ext cx="8121652" cy="0"/>
          </a:xfrm>
          <a:prstGeom prst="line">
            <a:avLst/>
          </a:prstGeom>
          <a:noFill/>
          <a:ln w="25400" cap="flat">
            <a:solidFill>
              <a:schemeClr val="bg1"/>
            </a:solidFill>
            <a:prstDash val="sysDot"/>
            <a:miter lim="400000"/>
          </a:ln>
          <a:effectLst/>
          <a:sp3d/>
        </p:spPr>
        <p:style>
          <a:lnRef idx="0">
            <a:scrgbClr r="0" g="0" b="0"/>
          </a:lnRef>
          <a:fillRef idx="0">
            <a:scrgbClr r="0" g="0" b="0"/>
          </a:fillRef>
          <a:effectRef idx="0">
            <a:scrgbClr r="0" g="0" b="0"/>
          </a:effectRef>
          <a:fontRef idx="none"/>
        </p:style>
      </p:cxnSp>
      <p:pic>
        <p:nvPicPr>
          <p:cNvPr id="10" name="Immagine 12">
            <a:extLst>
              <a:ext uri="{FF2B5EF4-FFF2-40B4-BE49-F238E27FC236}">
                <a16:creationId xmlns:a16="http://schemas.microsoft.com/office/drawing/2014/main" id="{9187E210-5D46-BA82-FDB5-42267AD69838}"/>
              </a:ext>
            </a:extLst>
          </p:cNvPr>
          <p:cNvPicPr>
            <a:picLocks noChangeAspect="1"/>
          </p:cNvPicPr>
          <p:nvPr/>
        </p:nvPicPr>
        <p:blipFill>
          <a:blip r:embed="rId3"/>
          <a:stretch>
            <a:fillRect/>
          </a:stretch>
        </p:blipFill>
        <p:spPr>
          <a:xfrm>
            <a:off x="23124432" y="12475482"/>
            <a:ext cx="963385" cy="963385"/>
          </a:xfrm>
          <a:prstGeom prst="rect">
            <a:avLst/>
          </a:prstGeom>
        </p:spPr>
      </p:pic>
      <p:pic>
        <p:nvPicPr>
          <p:cNvPr id="2054" name="Picture 6">
            <a:extLst>
              <a:ext uri="{FF2B5EF4-FFF2-40B4-BE49-F238E27FC236}">
                <a16:creationId xmlns:a16="http://schemas.microsoft.com/office/drawing/2014/main" id="{7507F133-87D7-895E-8F41-28CE8DF94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3205" y="4248063"/>
            <a:ext cx="5304064" cy="521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97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p:txBody>
          <a:bodyPr>
            <a:normAutofit fontScale="90000"/>
          </a:bodyPr>
          <a:lstStyle/>
          <a:p>
            <a:r>
              <a:rPr lang="en-GB" dirty="0">
                <a:solidFill>
                  <a:srgbClr val="000000"/>
                </a:solidFill>
              </a:rPr>
              <a:t>Azure Kubernetes Service</a:t>
            </a:r>
            <a:endParaRPr lang="en-IT" dirty="0">
              <a:solidFill>
                <a:srgbClr val="000000"/>
              </a:solidFill>
            </a:endParaRP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3208000" y="3066584"/>
            <a:ext cx="10160000" cy="9633415"/>
          </a:xfrm>
        </p:spPr>
        <p:txBody>
          <a:bodyPr>
            <a:normAutofit/>
          </a:bodyPr>
          <a:lstStyle/>
          <a:p>
            <a:r>
              <a:rPr lang="en-GB" dirty="0" err="1">
                <a:solidFill>
                  <a:srgbClr val="000000"/>
                </a:solidFill>
              </a:rPr>
              <a:t>Offre</a:t>
            </a:r>
            <a:r>
              <a:rPr lang="en-GB" dirty="0">
                <a:solidFill>
                  <a:srgbClr val="000000"/>
                </a:solidFill>
              </a:rPr>
              <a:t> </a:t>
            </a:r>
            <a:r>
              <a:rPr lang="en-GB" dirty="0" err="1">
                <a:solidFill>
                  <a:srgbClr val="000000"/>
                </a:solidFill>
              </a:rPr>
              <a:t>un'esperienza</a:t>
            </a:r>
            <a:r>
              <a:rPr lang="en-GB" dirty="0">
                <a:solidFill>
                  <a:srgbClr val="000000"/>
                </a:solidFill>
              </a:rPr>
              <a:t> Kubernetes </a:t>
            </a:r>
            <a:r>
              <a:rPr lang="en-GB" dirty="0" err="1">
                <a:solidFill>
                  <a:srgbClr val="000000"/>
                </a:solidFill>
              </a:rPr>
              <a:t>completamente</a:t>
            </a:r>
            <a:r>
              <a:rPr lang="en-GB" dirty="0">
                <a:solidFill>
                  <a:srgbClr val="000000"/>
                </a:solidFill>
              </a:rPr>
              <a:t> </a:t>
            </a:r>
            <a:r>
              <a:rPr lang="en-GB" dirty="0" err="1">
                <a:solidFill>
                  <a:srgbClr val="000000"/>
                </a:solidFill>
              </a:rPr>
              <a:t>gestita</a:t>
            </a:r>
            <a:r>
              <a:rPr lang="en-GB" dirty="0">
                <a:solidFill>
                  <a:srgbClr val="000000"/>
                </a:solidFill>
              </a:rPr>
              <a:t> con accesso alle API Kubernetes e </a:t>
            </a:r>
            <a:r>
              <a:rPr lang="en-GB" dirty="0" err="1">
                <a:solidFill>
                  <a:srgbClr val="000000"/>
                </a:solidFill>
              </a:rPr>
              <a:t>alla</a:t>
            </a:r>
            <a:r>
              <a:rPr lang="en-GB" dirty="0">
                <a:solidFill>
                  <a:srgbClr val="000000"/>
                </a:solidFill>
              </a:rPr>
              <a:t> </a:t>
            </a:r>
            <a:r>
              <a:rPr lang="en-GB" dirty="0" err="1">
                <a:solidFill>
                  <a:srgbClr val="000000"/>
                </a:solidFill>
              </a:rPr>
              <a:t>gestione</a:t>
            </a:r>
            <a:r>
              <a:rPr lang="en-GB" dirty="0">
                <a:solidFill>
                  <a:srgbClr val="000000"/>
                </a:solidFill>
              </a:rPr>
              <a:t> </a:t>
            </a:r>
            <a:r>
              <a:rPr lang="en-GB" dirty="0" err="1">
                <a:solidFill>
                  <a:srgbClr val="000000"/>
                </a:solidFill>
              </a:rPr>
              <a:t>dei</a:t>
            </a:r>
            <a:r>
              <a:rPr lang="en-GB" dirty="0">
                <a:solidFill>
                  <a:srgbClr val="000000"/>
                </a:solidFill>
              </a:rPr>
              <a:t> cluster. </a:t>
            </a:r>
          </a:p>
          <a:p>
            <a:r>
              <a:rPr lang="en-GB" dirty="0" err="1">
                <a:solidFill>
                  <a:srgbClr val="000000"/>
                </a:solidFill>
              </a:rPr>
              <a:t>È</a:t>
            </a:r>
            <a:r>
              <a:rPr lang="en-GB" dirty="0">
                <a:solidFill>
                  <a:srgbClr val="000000"/>
                </a:solidFill>
              </a:rPr>
              <a:t> </a:t>
            </a:r>
            <a:r>
              <a:rPr lang="en-GB" dirty="0" err="1">
                <a:solidFill>
                  <a:srgbClr val="000000"/>
                </a:solidFill>
              </a:rPr>
              <a:t>adatto</a:t>
            </a:r>
            <a:r>
              <a:rPr lang="en-GB" dirty="0">
                <a:solidFill>
                  <a:srgbClr val="000000"/>
                </a:solidFill>
              </a:rPr>
              <a:t> per </a:t>
            </a:r>
            <a:r>
              <a:rPr lang="en-GB" dirty="0" err="1">
                <a:solidFill>
                  <a:srgbClr val="000000"/>
                </a:solidFill>
              </a:rPr>
              <a:t>applicazioni</a:t>
            </a:r>
            <a:r>
              <a:rPr lang="en-GB" dirty="0">
                <a:solidFill>
                  <a:srgbClr val="000000"/>
                </a:solidFill>
              </a:rPr>
              <a:t> </a:t>
            </a:r>
            <a:r>
              <a:rPr lang="en-GB" dirty="0" err="1">
                <a:solidFill>
                  <a:srgbClr val="000000"/>
                </a:solidFill>
              </a:rPr>
              <a:t>complesse</a:t>
            </a:r>
            <a:r>
              <a:rPr lang="en-GB" dirty="0">
                <a:solidFill>
                  <a:srgbClr val="000000"/>
                </a:solidFill>
              </a:rPr>
              <a:t> e </a:t>
            </a:r>
            <a:r>
              <a:rPr lang="en-GB" dirty="0" err="1">
                <a:solidFill>
                  <a:srgbClr val="000000"/>
                </a:solidFill>
              </a:rPr>
              <a:t>scalabili</a:t>
            </a:r>
            <a:r>
              <a:rPr lang="en-GB" dirty="0">
                <a:solidFill>
                  <a:srgbClr val="000000"/>
                </a:solidFill>
              </a:rPr>
              <a:t> </a:t>
            </a:r>
            <a:r>
              <a:rPr lang="en-GB" dirty="0" err="1">
                <a:solidFill>
                  <a:srgbClr val="000000"/>
                </a:solidFill>
              </a:rPr>
              <a:t>che</a:t>
            </a:r>
            <a:r>
              <a:rPr lang="en-GB" dirty="0">
                <a:solidFill>
                  <a:srgbClr val="000000"/>
                </a:solidFill>
              </a:rPr>
              <a:t> </a:t>
            </a:r>
            <a:r>
              <a:rPr lang="en-GB" dirty="0" err="1">
                <a:solidFill>
                  <a:srgbClr val="000000"/>
                </a:solidFill>
              </a:rPr>
              <a:t>possono</a:t>
            </a:r>
            <a:r>
              <a:rPr lang="en-GB" dirty="0">
                <a:solidFill>
                  <a:srgbClr val="000000"/>
                </a:solidFill>
              </a:rPr>
              <a:t> </a:t>
            </a:r>
            <a:r>
              <a:rPr lang="en-GB" dirty="0" err="1">
                <a:solidFill>
                  <a:srgbClr val="000000"/>
                </a:solidFill>
              </a:rPr>
              <a:t>essere</a:t>
            </a:r>
            <a:r>
              <a:rPr lang="en-GB" dirty="0">
                <a:solidFill>
                  <a:srgbClr val="000000"/>
                </a:solidFill>
              </a:rPr>
              <a:t> </a:t>
            </a:r>
            <a:r>
              <a:rPr lang="en-GB" dirty="0" err="1">
                <a:solidFill>
                  <a:srgbClr val="000000"/>
                </a:solidFill>
              </a:rPr>
              <a:t>eseguite</a:t>
            </a:r>
            <a:r>
              <a:rPr lang="en-GB" dirty="0">
                <a:solidFill>
                  <a:srgbClr val="000000"/>
                </a:solidFill>
              </a:rPr>
              <a:t> </a:t>
            </a:r>
            <a:r>
              <a:rPr lang="en-GB" dirty="0" err="1">
                <a:solidFill>
                  <a:srgbClr val="000000"/>
                </a:solidFill>
              </a:rPr>
              <a:t>su</a:t>
            </a:r>
            <a:r>
              <a:rPr lang="en-GB" dirty="0">
                <a:solidFill>
                  <a:srgbClr val="000000"/>
                </a:solidFill>
              </a:rPr>
              <a:t> Kubernetes. </a:t>
            </a:r>
          </a:p>
          <a:p>
            <a:r>
              <a:rPr lang="en-GB" dirty="0" err="1">
                <a:solidFill>
                  <a:srgbClr val="000000"/>
                </a:solidFill>
              </a:rPr>
              <a:t>Consente</a:t>
            </a:r>
            <a:r>
              <a:rPr lang="en-GB" dirty="0">
                <a:solidFill>
                  <a:srgbClr val="000000"/>
                </a:solidFill>
              </a:rPr>
              <a:t> di </a:t>
            </a:r>
            <a:r>
              <a:rPr lang="en-GB" dirty="0" err="1">
                <a:solidFill>
                  <a:srgbClr val="000000"/>
                </a:solidFill>
              </a:rPr>
              <a:t>gestire</a:t>
            </a:r>
            <a:r>
              <a:rPr lang="en-GB" dirty="0">
                <a:solidFill>
                  <a:srgbClr val="000000"/>
                </a:solidFill>
              </a:rPr>
              <a:t> la CPU e la </a:t>
            </a:r>
            <a:r>
              <a:rPr lang="en-GB" dirty="0" err="1">
                <a:solidFill>
                  <a:srgbClr val="000000"/>
                </a:solidFill>
              </a:rPr>
              <a:t>memoria</a:t>
            </a:r>
            <a:r>
              <a:rPr lang="en-GB" dirty="0">
                <a:solidFill>
                  <a:srgbClr val="000000"/>
                </a:solidFill>
              </a:rPr>
              <a:t> a </a:t>
            </a:r>
            <a:r>
              <a:rPr lang="en-GB" dirty="0" err="1">
                <a:solidFill>
                  <a:srgbClr val="000000"/>
                </a:solidFill>
              </a:rPr>
              <a:t>livello</a:t>
            </a:r>
            <a:r>
              <a:rPr lang="en-GB" dirty="0">
                <a:solidFill>
                  <a:srgbClr val="000000"/>
                </a:solidFill>
              </a:rPr>
              <a:t> di pod e </a:t>
            </a:r>
            <a:r>
              <a:rPr lang="en-GB" dirty="0" err="1">
                <a:solidFill>
                  <a:srgbClr val="000000"/>
                </a:solidFill>
              </a:rPr>
              <a:t>può</a:t>
            </a:r>
            <a:r>
              <a:rPr lang="en-GB" dirty="0">
                <a:solidFill>
                  <a:srgbClr val="000000"/>
                </a:solidFill>
              </a:rPr>
              <a:t> </a:t>
            </a:r>
            <a:r>
              <a:rPr lang="en-GB" dirty="0" err="1">
                <a:solidFill>
                  <a:srgbClr val="000000"/>
                </a:solidFill>
              </a:rPr>
              <a:t>essere</a:t>
            </a:r>
            <a:r>
              <a:rPr lang="en-GB" dirty="0">
                <a:solidFill>
                  <a:srgbClr val="000000"/>
                </a:solidFill>
              </a:rPr>
              <a:t> </a:t>
            </a:r>
            <a:r>
              <a:rPr lang="en-GB" dirty="0" err="1">
                <a:solidFill>
                  <a:srgbClr val="000000"/>
                </a:solidFill>
              </a:rPr>
              <a:t>una</a:t>
            </a:r>
            <a:r>
              <a:rPr lang="en-GB" dirty="0">
                <a:solidFill>
                  <a:srgbClr val="000000"/>
                </a:solidFill>
              </a:rPr>
              <a:t> </a:t>
            </a:r>
            <a:r>
              <a:rPr lang="en-GB" dirty="0" err="1">
                <a:solidFill>
                  <a:srgbClr val="000000"/>
                </a:solidFill>
              </a:rPr>
              <a:t>soluzione</a:t>
            </a:r>
            <a:r>
              <a:rPr lang="en-GB" dirty="0">
                <a:solidFill>
                  <a:srgbClr val="000000"/>
                </a:solidFill>
              </a:rPr>
              <a:t> </a:t>
            </a:r>
            <a:r>
              <a:rPr lang="en-GB" dirty="0" err="1">
                <a:solidFill>
                  <a:srgbClr val="000000"/>
                </a:solidFill>
              </a:rPr>
              <a:t>più</a:t>
            </a:r>
            <a:r>
              <a:rPr lang="en-GB" dirty="0">
                <a:solidFill>
                  <a:srgbClr val="000000"/>
                </a:solidFill>
              </a:rPr>
              <a:t> </a:t>
            </a:r>
            <a:r>
              <a:rPr lang="en-GB" dirty="0" err="1">
                <a:solidFill>
                  <a:srgbClr val="000000"/>
                </a:solidFill>
              </a:rPr>
              <a:t>conveniente</a:t>
            </a:r>
            <a:r>
              <a:rPr lang="en-GB" dirty="0">
                <a:solidFill>
                  <a:srgbClr val="000000"/>
                </a:solidFill>
              </a:rPr>
              <a:t> rispetto al </a:t>
            </a:r>
            <a:r>
              <a:rPr lang="en-GB" dirty="0" err="1">
                <a:solidFill>
                  <a:srgbClr val="000000"/>
                </a:solidFill>
              </a:rPr>
              <a:t>Servizio</a:t>
            </a:r>
            <a:r>
              <a:rPr lang="en-GB" dirty="0">
                <a:solidFill>
                  <a:srgbClr val="000000"/>
                </a:solidFill>
              </a:rPr>
              <a:t> app di Azure.</a:t>
            </a:r>
          </a:p>
          <a:p>
            <a:r>
              <a:rPr lang="en-GB" dirty="0" err="1">
                <a:solidFill>
                  <a:srgbClr val="000000"/>
                </a:solidFill>
              </a:rPr>
              <a:t>Integrazione</a:t>
            </a:r>
            <a:r>
              <a:rPr lang="en-GB" dirty="0">
                <a:solidFill>
                  <a:srgbClr val="000000"/>
                </a:solidFill>
              </a:rPr>
              <a:t> con Virtual Network.</a:t>
            </a:r>
          </a:p>
          <a:p>
            <a:r>
              <a:rPr lang="en-GB" dirty="0">
                <a:solidFill>
                  <a:srgbClr val="000000"/>
                </a:solidFill>
              </a:rPr>
              <a:t>Accesso a nodi con GPU.</a:t>
            </a:r>
          </a:p>
          <a:p>
            <a:r>
              <a:rPr lang="en-GB" dirty="0" err="1">
                <a:solidFill>
                  <a:srgbClr val="000000"/>
                </a:solidFill>
              </a:rPr>
              <a:t>Integrazione</a:t>
            </a:r>
            <a:r>
              <a:rPr lang="en-GB" dirty="0">
                <a:solidFill>
                  <a:srgbClr val="000000"/>
                </a:solidFill>
              </a:rPr>
              <a:t> con </a:t>
            </a:r>
            <a:r>
              <a:rPr lang="en-GB" dirty="0" err="1">
                <a:solidFill>
                  <a:srgbClr val="000000"/>
                </a:solidFill>
              </a:rPr>
              <a:t>estensioni</a:t>
            </a:r>
            <a:r>
              <a:rPr lang="en-GB" dirty="0">
                <a:solidFill>
                  <a:srgbClr val="000000"/>
                </a:solidFill>
              </a:rPr>
              <a:t> Serverless.</a:t>
            </a:r>
          </a:p>
          <a:p>
            <a:endParaRPr lang="en-GB" dirty="0">
              <a:solidFill>
                <a:srgbClr val="000000"/>
              </a:solidFill>
            </a:endParaRPr>
          </a:p>
          <a:p>
            <a:endParaRPr lang="en-GB" dirty="0">
              <a:solidFill>
                <a:srgbClr val="000000"/>
              </a:solidFill>
            </a:endParaRPr>
          </a:p>
        </p:txBody>
      </p:sp>
      <p:cxnSp>
        <p:nvCxnSpPr>
          <p:cNvPr id="10" name="Connettore 1 14">
            <a:extLst>
              <a:ext uri="{FF2B5EF4-FFF2-40B4-BE49-F238E27FC236}">
                <a16:creationId xmlns:a16="http://schemas.microsoft.com/office/drawing/2014/main" id="{5C1D31C5-8118-9680-F288-75F80EB4707A}"/>
              </a:ext>
            </a:extLst>
          </p:cNvPr>
          <p:cNvCxnSpPr>
            <a:cxnSpLocks/>
          </p:cNvCxnSpPr>
          <p:nvPr/>
        </p:nvCxnSpPr>
        <p:spPr>
          <a:xfrm flipH="1">
            <a:off x="13265150" y="2279838"/>
            <a:ext cx="8121652" cy="0"/>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pic>
        <p:nvPicPr>
          <p:cNvPr id="11" name="Immagine 12">
            <a:extLst>
              <a:ext uri="{FF2B5EF4-FFF2-40B4-BE49-F238E27FC236}">
                <a16:creationId xmlns:a16="http://schemas.microsoft.com/office/drawing/2014/main" id="{C2E61C1E-CC38-F70E-0E9D-DD44AF4112FC}"/>
              </a:ext>
            </a:extLst>
          </p:cNvPr>
          <p:cNvPicPr>
            <a:picLocks noChangeAspect="1"/>
          </p:cNvPicPr>
          <p:nvPr/>
        </p:nvPicPr>
        <p:blipFill>
          <a:blip r:embed="rId3"/>
          <a:stretch>
            <a:fillRect/>
          </a:stretch>
        </p:blipFill>
        <p:spPr>
          <a:xfrm>
            <a:off x="109765" y="12700000"/>
            <a:ext cx="963385" cy="963385"/>
          </a:xfrm>
          <a:prstGeom prst="rect">
            <a:avLst/>
          </a:prstGeom>
        </p:spPr>
      </p:pic>
      <p:pic>
        <p:nvPicPr>
          <p:cNvPr id="2050" name="Picture 2" descr="Creating an Azure Kubernetes Service (AKS) Cluster: A Step-by-Step Guide |  by Srija Anaparthy | Medium">
            <a:extLst>
              <a:ext uri="{FF2B5EF4-FFF2-40B4-BE49-F238E27FC236}">
                <a16:creationId xmlns:a16="http://schemas.microsoft.com/office/drawing/2014/main" id="{35F6D68C-C339-33A4-36F9-75C5A5E66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085" y="4603130"/>
            <a:ext cx="9729916" cy="450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232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CD317-539B-AC31-47EE-19436A92BB69}"/>
              </a:ext>
            </a:extLst>
          </p:cNvPr>
          <p:cNvSpPr/>
          <p:nvPr/>
        </p:nvSpPr>
        <p:spPr>
          <a:xfrm>
            <a:off x="0" y="0"/>
            <a:ext cx="24384000" cy="13716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T" sz="350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a:xfrm>
            <a:off x="1006475" y="1066800"/>
            <a:ext cx="10160000" cy="1016000"/>
          </a:xfrm>
        </p:spPr>
        <p:txBody>
          <a:bodyPr>
            <a:normAutofit fontScale="90000"/>
          </a:bodyPr>
          <a:lstStyle/>
          <a:p>
            <a:r>
              <a:rPr lang="it-IT" dirty="0">
                <a:solidFill>
                  <a:schemeClr val="bg1"/>
                </a:solidFill>
              </a:rPr>
              <a:t>Azure Container Apps</a:t>
            </a:r>
            <a:br>
              <a:rPr lang="it-IT" dirty="0">
                <a:solidFill>
                  <a:schemeClr val="bg1"/>
                </a:solidFill>
              </a:rPr>
            </a:br>
            <a:br>
              <a:rPr lang="it-IT" dirty="0">
                <a:solidFill>
                  <a:schemeClr val="bg1"/>
                </a:solidFill>
              </a:rPr>
            </a:br>
            <a:endParaRPr lang="en-IT" dirty="0">
              <a:solidFill>
                <a:schemeClr val="bg1"/>
              </a:solidFill>
            </a:endParaRP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006475" y="2768600"/>
            <a:ext cx="10160000" cy="10160000"/>
          </a:xfrm>
        </p:spPr>
        <p:txBody>
          <a:bodyPr>
            <a:normAutofit fontScale="85000" lnSpcReduction="20000"/>
          </a:bodyPr>
          <a:lstStyle/>
          <a:p>
            <a:r>
              <a:rPr lang="it-IT" dirty="0">
                <a:solidFill>
                  <a:schemeClr val="bg1"/>
                </a:solidFill>
              </a:rPr>
              <a:t>Una piattaforma container </a:t>
            </a:r>
            <a:r>
              <a:rPr lang="it-IT" dirty="0" err="1">
                <a:solidFill>
                  <a:schemeClr val="bg1"/>
                </a:solidFill>
              </a:rPr>
              <a:t>serverless</a:t>
            </a:r>
            <a:r>
              <a:rPr lang="it-IT" dirty="0">
                <a:solidFill>
                  <a:schemeClr val="bg1"/>
                </a:solidFill>
              </a:rPr>
              <a:t> ottimizzata per </a:t>
            </a:r>
            <a:r>
              <a:rPr lang="it-IT" dirty="0" err="1">
                <a:solidFill>
                  <a:schemeClr val="bg1"/>
                </a:solidFill>
              </a:rPr>
              <a:t>microservizi</a:t>
            </a:r>
            <a:r>
              <a:rPr lang="it-IT" dirty="0">
                <a:solidFill>
                  <a:schemeClr val="bg1"/>
                </a:solidFill>
              </a:rPr>
              <a:t> e applicazioni basate su eventi. </a:t>
            </a:r>
          </a:p>
          <a:p>
            <a:r>
              <a:rPr lang="it-IT" dirty="0">
                <a:solidFill>
                  <a:schemeClr val="bg1"/>
                </a:solidFill>
              </a:rPr>
              <a:t>È basato su AKS e sfrutta </a:t>
            </a:r>
            <a:r>
              <a:rPr lang="it-IT" dirty="0" err="1">
                <a:solidFill>
                  <a:schemeClr val="bg1"/>
                </a:solidFill>
              </a:rPr>
              <a:t>Kubernetes</a:t>
            </a:r>
            <a:r>
              <a:rPr lang="it-IT" dirty="0">
                <a:solidFill>
                  <a:schemeClr val="bg1"/>
                </a:solidFill>
              </a:rPr>
              <a:t>, ma non richiede la gestione diretta di </a:t>
            </a:r>
            <a:r>
              <a:rPr lang="it-IT" dirty="0" err="1">
                <a:solidFill>
                  <a:schemeClr val="bg1"/>
                </a:solidFill>
              </a:rPr>
              <a:t>Kubernetes</a:t>
            </a:r>
            <a:r>
              <a:rPr lang="it-IT" dirty="0">
                <a:solidFill>
                  <a:schemeClr val="bg1"/>
                </a:solidFill>
              </a:rPr>
              <a:t>. Fornisce ridimensionamento automatico, suddivisione del traffico e supporto per l'esecuzione di attività in background e processi guidati da eventi.</a:t>
            </a:r>
          </a:p>
          <a:p>
            <a:r>
              <a:rPr lang="it-IT" dirty="0">
                <a:solidFill>
                  <a:schemeClr val="bg1"/>
                </a:solidFill>
              </a:rPr>
              <a:t>Ridimensionamento basato sugli eventi: le app per contenitori di Azure possono ridimensionare automaticamente i contenitori in entrata e in uscita in base a eventi o parametri in ingresso come traffico HTTP, messaggi della coda di Azure e così via.</a:t>
            </a:r>
          </a:p>
          <a:p>
            <a:r>
              <a:rPr lang="it-IT" dirty="0">
                <a:solidFill>
                  <a:schemeClr val="bg1"/>
                </a:solidFill>
              </a:rPr>
              <a:t>Integrazione con </a:t>
            </a:r>
            <a:r>
              <a:rPr lang="it-IT" dirty="0" err="1">
                <a:solidFill>
                  <a:schemeClr val="bg1"/>
                </a:solidFill>
              </a:rPr>
              <a:t>Dapr</a:t>
            </a:r>
            <a:r>
              <a:rPr lang="it-IT" dirty="0">
                <a:solidFill>
                  <a:schemeClr val="bg1"/>
                </a:solidFill>
              </a:rPr>
              <a:t>: le app contenitore di Azure sono integrate con Distributed Application Runtime (</a:t>
            </a:r>
            <a:r>
              <a:rPr lang="it-IT" dirty="0" err="1">
                <a:solidFill>
                  <a:schemeClr val="bg1"/>
                </a:solidFill>
              </a:rPr>
              <a:t>Dapr</a:t>
            </a:r>
            <a:r>
              <a:rPr lang="it-IT" dirty="0">
                <a:solidFill>
                  <a:schemeClr val="bg1"/>
                </a:solidFill>
              </a:rPr>
              <a:t>), offrendo uno sviluppo semplificato di applicazioni native del cloud con best </a:t>
            </a:r>
            <a:r>
              <a:rPr lang="it-IT" dirty="0" err="1">
                <a:solidFill>
                  <a:schemeClr val="bg1"/>
                </a:solidFill>
              </a:rPr>
              <a:t>practice</a:t>
            </a:r>
            <a:r>
              <a:rPr lang="it-IT" dirty="0">
                <a:solidFill>
                  <a:schemeClr val="bg1"/>
                </a:solidFill>
              </a:rPr>
              <a:t> e modelli integrati.</a:t>
            </a:r>
          </a:p>
          <a:p>
            <a:r>
              <a:rPr lang="it-IT" dirty="0">
                <a:solidFill>
                  <a:schemeClr val="bg1"/>
                </a:solidFill>
              </a:rPr>
              <a:t>CI/CD e DevOps: si integra con GitHub Actions e altri strumenti CI/CD per automatizzare le distribuzioni e gestire il ciclo di vita delle applicazioni.</a:t>
            </a:r>
          </a:p>
        </p:txBody>
      </p:sp>
      <p:cxnSp>
        <p:nvCxnSpPr>
          <p:cNvPr id="8" name="Connettore 1 14">
            <a:extLst>
              <a:ext uri="{FF2B5EF4-FFF2-40B4-BE49-F238E27FC236}">
                <a16:creationId xmlns:a16="http://schemas.microsoft.com/office/drawing/2014/main" id="{4DC6CA31-C32A-7630-5E1A-D2D4BF2293A1}"/>
              </a:ext>
            </a:extLst>
          </p:cNvPr>
          <p:cNvCxnSpPr>
            <a:cxnSpLocks/>
          </p:cNvCxnSpPr>
          <p:nvPr/>
        </p:nvCxnSpPr>
        <p:spPr>
          <a:xfrm flipH="1">
            <a:off x="1006475" y="2397313"/>
            <a:ext cx="8121652" cy="0"/>
          </a:xfrm>
          <a:prstGeom prst="line">
            <a:avLst/>
          </a:prstGeom>
          <a:noFill/>
          <a:ln w="25400" cap="flat">
            <a:solidFill>
              <a:schemeClr val="bg1"/>
            </a:solidFill>
            <a:prstDash val="sysDot"/>
            <a:miter lim="400000"/>
          </a:ln>
          <a:effectLst/>
          <a:sp3d/>
        </p:spPr>
        <p:style>
          <a:lnRef idx="0">
            <a:scrgbClr r="0" g="0" b="0"/>
          </a:lnRef>
          <a:fillRef idx="0">
            <a:scrgbClr r="0" g="0" b="0"/>
          </a:fillRef>
          <a:effectRef idx="0">
            <a:scrgbClr r="0" g="0" b="0"/>
          </a:effectRef>
          <a:fontRef idx="none"/>
        </p:style>
      </p:cxnSp>
      <p:pic>
        <p:nvPicPr>
          <p:cNvPr id="10" name="Immagine 12">
            <a:extLst>
              <a:ext uri="{FF2B5EF4-FFF2-40B4-BE49-F238E27FC236}">
                <a16:creationId xmlns:a16="http://schemas.microsoft.com/office/drawing/2014/main" id="{9187E210-5D46-BA82-FDB5-42267AD69838}"/>
              </a:ext>
            </a:extLst>
          </p:cNvPr>
          <p:cNvPicPr>
            <a:picLocks noChangeAspect="1"/>
          </p:cNvPicPr>
          <p:nvPr/>
        </p:nvPicPr>
        <p:blipFill>
          <a:blip r:embed="rId3"/>
          <a:stretch>
            <a:fillRect/>
          </a:stretch>
        </p:blipFill>
        <p:spPr>
          <a:xfrm>
            <a:off x="23124432" y="12475482"/>
            <a:ext cx="963385" cy="963385"/>
          </a:xfrm>
          <a:prstGeom prst="rect">
            <a:avLst/>
          </a:prstGeom>
        </p:spPr>
      </p:pic>
      <p:pic>
        <p:nvPicPr>
          <p:cNvPr id="3074" name="Picture 2" descr="Azure Container Apps General Availability">
            <a:extLst>
              <a:ext uri="{FF2B5EF4-FFF2-40B4-BE49-F238E27FC236}">
                <a16:creationId xmlns:a16="http://schemas.microsoft.com/office/drawing/2014/main" id="{7E5DF118-E746-0B94-FCD2-78F6915351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05"/>
          <a:stretch/>
        </p:blipFill>
        <p:spPr bwMode="auto">
          <a:xfrm>
            <a:off x="13212356" y="2944896"/>
            <a:ext cx="11171644" cy="696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332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081E0-726D-8E8B-63F4-D56ED7E0AC59}"/>
              </a:ext>
            </a:extLst>
          </p:cNvPr>
          <p:cNvSpPr>
            <a:spLocks noGrp="1"/>
          </p:cNvSpPr>
          <p:nvPr>
            <p:ph type="title"/>
          </p:nvPr>
        </p:nvSpPr>
        <p:spPr/>
        <p:txBody>
          <a:bodyPr>
            <a:normAutofit fontScale="90000"/>
          </a:bodyPr>
          <a:lstStyle/>
          <a:p>
            <a:r>
              <a:rPr lang="en-GB" dirty="0" err="1">
                <a:solidFill>
                  <a:srgbClr val="000000"/>
                </a:solidFill>
              </a:rPr>
              <a:t>Altre</a:t>
            </a:r>
            <a:r>
              <a:rPr lang="en-GB" dirty="0">
                <a:solidFill>
                  <a:srgbClr val="000000"/>
                </a:solidFill>
              </a:rPr>
              <a:t> </a:t>
            </a:r>
            <a:r>
              <a:rPr lang="en-GB" dirty="0" err="1">
                <a:solidFill>
                  <a:srgbClr val="000000"/>
                </a:solidFill>
              </a:rPr>
              <a:t>opzioni</a:t>
            </a:r>
            <a:endParaRPr lang="en-GB" dirty="0">
              <a:solidFill>
                <a:srgbClr val="000000"/>
              </a:solidFill>
            </a:endParaRPr>
          </a:p>
        </p:txBody>
      </p:sp>
      <p:sp>
        <p:nvSpPr>
          <p:cNvPr id="5" name="Text Placeholder 4">
            <a:extLst>
              <a:ext uri="{FF2B5EF4-FFF2-40B4-BE49-F238E27FC236}">
                <a16:creationId xmlns:a16="http://schemas.microsoft.com/office/drawing/2014/main" id="{64EA77F5-8F29-C589-F106-F564F4ACBB49}"/>
              </a:ext>
            </a:extLst>
          </p:cNvPr>
          <p:cNvSpPr>
            <a:spLocks noGrp="1"/>
          </p:cNvSpPr>
          <p:nvPr>
            <p:ph type="body" sz="half" idx="1"/>
          </p:nvPr>
        </p:nvSpPr>
        <p:spPr>
          <a:xfrm>
            <a:off x="13208000" y="3066584"/>
            <a:ext cx="10160000" cy="9633415"/>
          </a:xfrm>
        </p:spPr>
        <p:txBody>
          <a:bodyPr>
            <a:normAutofit fontScale="77500" lnSpcReduction="20000"/>
          </a:bodyPr>
          <a:lstStyle/>
          <a:p>
            <a:r>
              <a:rPr lang="en-GB" dirty="0">
                <a:solidFill>
                  <a:srgbClr val="000000"/>
                </a:solidFill>
              </a:rPr>
              <a:t>Azure Functions: </a:t>
            </a:r>
            <a:r>
              <a:rPr lang="en-GB" dirty="0" err="1">
                <a:solidFill>
                  <a:srgbClr val="000000"/>
                </a:solidFill>
              </a:rPr>
              <a:t>ideale</a:t>
            </a:r>
            <a:r>
              <a:rPr lang="en-GB" dirty="0">
                <a:solidFill>
                  <a:srgbClr val="000000"/>
                </a:solidFill>
              </a:rPr>
              <a:t> per </a:t>
            </a:r>
            <a:r>
              <a:rPr lang="en-GB" dirty="0" err="1">
                <a:solidFill>
                  <a:srgbClr val="000000"/>
                </a:solidFill>
              </a:rPr>
              <a:t>piccole</a:t>
            </a:r>
            <a:r>
              <a:rPr lang="en-GB" dirty="0">
                <a:solidFill>
                  <a:srgbClr val="000000"/>
                </a:solidFill>
              </a:rPr>
              <a:t> parti di </a:t>
            </a:r>
            <a:r>
              <a:rPr lang="en-GB" dirty="0" err="1">
                <a:solidFill>
                  <a:srgbClr val="000000"/>
                </a:solidFill>
              </a:rPr>
              <a:t>codice</a:t>
            </a:r>
            <a:r>
              <a:rPr lang="en-GB" dirty="0">
                <a:solidFill>
                  <a:srgbClr val="000000"/>
                </a:solidFill>
              </a:rPr>
              <a:t> (</a:t>
            </a:r>
            <a:r>
              <a:rPr lang="en-GB" dirty="0" err="1">
                <a:solidFill>
                  <a:srgbClr val="000000"/>
                </a:solidFill>
              </a:rPr>
              <a:t>funzioni</a:t>
            </a:r>
            <a:r>
              <a:rPr lang="en-GB" dirty="0">
                <a:solidFill>
                  <a:srgbClr val="000000"/>
                </a:solidFill>
              </a:rPr>
              <a:t>) </a:t>
            </a:r>
            <a:r>
              <a:rPr lang="en-GB" dirty="0" err="1">
                <a:solidFill>
                  <a:srgbClr val="000000"/>
                </a:solidFill>
              </a:rPr>
              <a:t>collegate</a:t>
            </a:r>
            <a:r>
              <a:rPr lang="en-GB" dirty="0">
                <a:solidFill>
                  <a:srgbClr val="000000"/>
                </a:solidFill>
              </a:rPr>
              <a:t> ad </a:t>
            </a:r>
            <a:r>
              <a:rPr lang="en-GB" dirty="0" err="1">
                <a:solidFill>
                  <a:srgbClr val="000000"/>
                </a:solidFill>
              </a:rPr>
              <a:t>eventi</a:t>
            </a:r>
            <a:r>
              <a:rPr lang="en-GB" dirty="0">
                <a:solidFill>
                  <a:srgbClr val="000000"/>
                </a:solidFill>
              </a:rPr>
              <a:t>;  </a:t>
            </a:r>
            <a:r>
              <a:rPr lang="en-GB" dirty="0" err="1">
                <a:solidFill>
                  <a:srgbClr val="000000"/>
                </a:solidFill>
              </a:rPr>
              <a:t>fornisce</a:t>
            </a:r>
            <a:r>
              <a:rPr lang="en-GB" dirty="0">
                <a:solidFill>
                  <a:srgbClr val="000000"/>
                </a:solidFill>
              </a:rPr>
              <a:t> </a:t>
            </a:r>
            <a:r>
              <a:rPr lang="en-GB" dirty="0" err="1">
                <a:solidFill>
                  <a:srgbClr val="000000"/>
                </a:solidFill>
              </a:rPr>
              <a:t>un'esperienza</a:t>
            </a:r>
            <a:r>
              <a:rPr lang="en-GB" dirty="0">
                <a:solidFill>
                  <a:srgbClr val="000000"/>
                </a:solidFill>
              </a:rPr>
              <a:t> serverless. </a:t>
            </a:r>
            <a:r>
              <a:rPr lang="en-GB" dirty="0" err="1">
                <a:solidFill>
                  <a:srgbClr val="000000"/>
                </a:solidFill>
              </a:rPr>
              <a:t>È</a:t>
            </a:r>
            <a:r>
              <a:rPr lang="en-GB" dirty="0">
                <a:solidFill>
                  <a:srgbClr val="000000"/>
                </a:solidFill>
              </a:rPr>
              <a:t> </a:t>
            </a:r>
            <a:r>
              <a:rPr lang="en-GB" dirty="0" err="1">
                <a:solidFill>
                  <a:srgbClr val="000000"/>
                </a:solidFill>
              </a:rPr>
              <a:t>ottimale</a:t>
            </a:r>
            <a:r>
              <a:rPr lang="en-GB" dirty="0">
                <a:solidFill>
                  <a:srgbClr val="000000"/>
                </a:solidFill>
              </a:rPr>
              <a:t> per le </a:t>
            </a:r>
            <a:r>
              <a:rPr lang="en-GB" dirty="0" err="1">
                <a:solidFill>
                  <a:srgbClr val="000000"/>
                </a:solidFill>
              </a:rPr>
              <a:t>applicazioni</a:t>
            </a:r>
            <a:r>
              <a:rPr lang="en-GB" dirty="0">
                <a:solidFill>
                  <a:srgbClr val="000000"/>
                </a:solidFill>
              </a:rPr>
              <a:t> </a:t>
            </a:r>
            <a:r>
              <a:rPr lang="en-GB" dirty="0" err="1">
                <a:solidFill>
                  <a:srgbClr val="000000"/>
                </a:solidFill>
              </a:rPr>
              <a:t>che</a:t>
            </a:r>
            <a:r>
              <a:rPr lang="en-GB" dirty="0">
                <a:solidFill>
                  <a:srgbClr val="000000"/>
                </a:solidFill>
              </a:rPr>
              <a:t> </a:t>
            </a:r>
            <a:r>
              <a:rPr lang="en-GB" dirty="0" err="1">
                <a:solidFill>
                  <a:srgbClr val="000000"/>
                </a:solidFill>
              </a:rPr>
              <a:t>reagiscono</a:t>
            </a:r>
            <a:r>
              <a:rPr lang="en-GB" dirty="0">
                <a:solidFill>
                  <a:srgbClr val="000000"/>
                </a:solidFill>
              </a:rPr>
              <a:t> </a:t>
            </a:r>
            <a:r>
              <a:rPr lang="en-GB" dirty="0" err="1">
                <a:solidFill>
                  <a:srgbClr val="000000"/>
                </a:solidFill>
              </a:rPr>
              <a:t>agli</a:t>
            </a:r>
            <a:r>
              <a:rPr lang="en-GB" dirty="0">
                <a:solidFill>
                  <a:srgbClr val="000000"/>
                </a:solidFill>
              </a:rPr>
              <a:t> </a:t>
            </a:r>
            <a:r>
              <a:rPr lang="en-GB" dirty="0" err="1">
                <a:solidFill>
                  <a:srgbClr val="000000"/>
                </a:solidFill>
              </a:rPr>
              <a:t>eventi</a:t>
            </a:r>
            <a:r>
              <a:rPr lang="en-GB" dirty="0">
                <a:solidFill>
                  <a:srgbClr val="000000"/>
                </a:solidFill>
              </a:rPr>
              <a:t> e </a:t>
            </a:r>
            <a:r>
              <a:rPr lang="en-GB" dirty="0" err="1">
                <a:solidFill>
                  <a:srgbClr val="000000"/>
                </a:solidFill>
              </a:rPr>
              <a:t>possono</a:t>
            </a:r>
            <a:r>
              <a:rPr lang="en-GB" dirty="0">
                <a:solidFill>
                  <a:srgbClr val="000000"/>
                </a:solidFill>
              </a:rPr>
              <a:t> </a:t>
            </a:r>
            <a:r>
              <a:rPr lang="en-GB" dirty="0" err="1">
                <a:solidFill>
                  <a:srgbClr val="000000"/>
                </a:solidFill>
              </a:rPr>
              <a:t>ridimensionarsi</a:t>
            </a:r>
            <a:r>
              <a:rPr lang="en-GB" dirty="0">
                <a:solidFill>
                  <a:srgbClr val="000000"/>
                </a:solidFill>
              </a:rPr>
              <a:t> </a:t>
            </a:r>
            <a:r>
              <a:rPr lang="en-GB" dirty="0" err="1">
                <a:solidFill>
                  <a:srgbClr val="000000"/>
                </a:solidFill>
              </a:rPr>
              <a:t>automaticamente</a:t>
            </a:r>
            <a:r>
              <a:rPr lang="en-GB" dirty="0">
                <a:solidFill>
                  <a:srgbClr val="000000"/>
                </a:solidFill>
              </a:rPr>
              <a:t>.</a:t>
            </a:r>
          </a:p>
          <a:p>
            <a:r>
              <a:rPr lang="en-GB" dirty="0">
                <a:solidFill>
                  <a:srgbClr val="000000"/>
                </a:solidFill>
              </a:rPr>
              <a:t>Azure Spring Apps: un </a:t>
            </a:r>
            <a:r>
              <a:rPr lang="en-GB" dirty="0" err="1">
                <a:solidFill>
                  <a:srgbClr val="000000"/>
                </a:solidFill>
              </a:rPr>
              <a:t>servizio</a:t>
            </a:r>
            <a:r>
              <a:rPr lang="en-GB" dirty="0">
                <a:solidFill>
                  <a:srgbClr val="000000"/>
                </a:solidFill>
              </a:rPr>
              <a:t> </a:t>
            </a:r>
            <a:r>
              <a:rPr lang="en-GB" dirty="0" err="1">
                <a:solidFill>
                  <a:srgbClr val="000000"/>
                </a:solidFill>
              </a:rPr>
              <a:t>su</a:t>
            </a:r>
            <a:r>
              <a:rPr lang="en-GB" dirty="0">
                <a:solidFill>
                  <a:srgbClr val="000000"/>
                </a:solidFill>
              </a:rPr>
              <a:t> </a:t>
            </a:r>
            <a:r>
              <a:rPr lang="en-GB" dirty="0" err="1">
                <a:solidFill>
                  <a:srgbClr val="000000"/>
                </a:solidFill>
              </a:rPr>
              <a:t>misura</a:t>
            </a:r>
            <a:r>
              <a:rPr lang="en-GB" dirty="0">
                <a:solidFill>
                  <a:srgbClr val="000000"/>
                </a:solidFill>
              </a:rPr>
              <a:t> per </a:t>
            </a:r>
            <a:r>
              <a:rPr lang="en-GB" dirty="0" err="1">
                <a:solidFill>
                  <a:srgbClr val="000000"/>
                </a:solidFill>
              </a:rPr>
              <a:t>gli</a:t>
            </a:r>
            <a:r>
              <a:rPr lang="en-GB" dirty="0">
                <a:solidFill>
                  <a:srgbClr val="000000"/>
                </a:solidFill>
              </a:rPr>
              <a:t> </a:t>
            </a:r>
            <a:r>
              <a:rPr lang="en-GB" dirty="0" err="1">
                <a:solidFill>
                  <a:srgbClr val="000000"/>
                </a:solidFill>
              </a:rPr>
              <a:t>sviluppatori</a:t>
            </a:r>
            <a:r>
              <a:rPr lang="en-GB" dirty="0">
                <a:solidFill>
                  <a:srgbClr val="000000"/>
                </a:solidFill>
              </a:rPr>
              <a:t> Spring, </a:t>
            </a:r>
            <a:r>
              <a:rPr lang="en-GB" dirty="0" err="1">
                <a:solidFill>
                  <a:srgbClr val="000000"/>
                </a:solidFill>
              </a:rPr>
              <a:t>che</a:t>
            </a:r>
            <a:r>
              <a:rPr lang="en-GB" dirty="0">
                <a:solidFill>
                  <a:srgbClr val="000000"/>
                </a:solidFill>
              </a:rPr>
              <a:t> </a:t>
            </a:r>
            <a:r>
              <a:rPr lang="en-GB" dirty="0" err="1">
                <a:solidFill>
                  <a:srgbClr val="000000"/>
                </a:solidFill>
              </a:rPr>
              <a:t>offre</a:t>
            </a:r>
            <a:r>
              <a:rPr lang="en-GB" dirty="0">
                <a:solidFill>
                  <a:srgbClr val="000000"/>
                </a:solidFill>
              </a:rPr>
              <a:t> un </a:t>
            </a:r>
            <a:r>
              <a:rPr lang="en-GB" dirty="0" err="1">
                <a:solidFill>
                  <a:srgbClr val="000000"/>
                </a:solidFill>
              </a:rPr>
              <a:t>ambiente</a:t>
            </a:r>
            <a:r>
              <a:rPr lang="en-GB" dirty="0">
                <a:solidFill>
                  <a:srgbClr val="000000"/>
                </a:solidFill>
              </a:rPr>
              <a:t> </a:t>
            </a:r>
            <a:r>
              <a:rPr lang="en-GB" dirty="0" err="1">
                <a:solidFill>
                  <a:srgbClr val="000000"/>
                </a:solidFill>
              </a:rPr>
              <a:t>completamente</a:t>
            </a:r>
            <a:r>
              <a:rPr lang="en-GB" dirty="0">
                <a:solidFill>
                  <a:srgbClr val="000000"/>
                </a:solidFill>
              </a:rPr>
              <a:t> </a:t>
            </a:r>
            <a:r>
              <a:rPr lang="en-GB" dirty="0" err="1">
                <a:solidFill>
                  <a:srgbClr val="000000"/>
                </a:solidFill>
              </a:rPr>
              <a:t>gestito</a:t>
            </a:r>
            <a:r>
              <a:rPr lang="en-GB" dirty="0">
                <a:solidFill>
                  <a:srgbClr val="000000"/>
                </a:solidFill>
              </a:rPr>
              <a:t> per </a:t>
            </a:r>
            <a:r>
              <a:rPr lang="en-GB" dirty="0" err="1">
                <a:solidFill>
                  <a:srgbClr val="000000"/>
                </a:solidFill>
              </a:rPr>
              <a:t>l'esecuzione</a:t>
            </a:r>
            <a:r>
              <a:rPr lang="en-GB" dirty="0">
                <a:solidFill>
                  <a:srgbClr val="000000"/>
                </a:solidFill>
              </a:rPr>
              <a:t> </a:t>
            </a:r>
            <a:r>
              <a:rPr lang="en-GB" dirty="0" err="1">
                <a:solidFill>
                  <a:srgbClr val="000000"/>
                </a:solidFill>
              </a:rPr>
              <a:t>delle</a:t>
            </a:r>
            <a:r>
              <a:rPr lang="en-GB" dirty="0">
                <a:solidFill>
                  <a:srgbClr val="000000"/>
                </a:solidFill>
              </a:rPr>
              <a:t> </a:t>
            </a:r>
            <a:r>
              <a:rPr lang="en-GB" dirty="0" err="1">
                <a:solidFill>
                  <a:srgbClr val="000000"/>
                </a:solidFill>
              </a:rPr>
              <a:t>applicazioni</a:t>
            </a:r>
            <a:r>
              <a:rPr lang="en-GB" dirty="0">
                <a:solidFill>
                  <a:srgbClr val="000000"/>
                </a:solidFill>
              </a:rPr>
              <a:t> Spring Boot.</a:t>
            </a:r>
          </a:p>
          <a:p>
            <a:r>
              <a:rPr lang="en-GB" dirty="0">
                <a:solidFill>
                  <a:srgbClr val="000000"/>
                </a:solidFill>
              </a:rPr>
              <a:t>Azure Red Hat OpenShift: per le </a:t>
            </a:r>
            <a:r>
              <a:rPr lang="en-GB" dirty="0" err="1">
                <a:solidFill>
                  <a:srgbClr val="000000"/>
                </a:solidFill>
              </a:rPr>
              <a:t>organizzazioni</a:t>
            </a:r>
            <a:r>
              <a:rPr lang="en-GB" dirty="0">
                <a:solidFill>
                  <a:srgbClr val="000000"/>
                </a:solidFill>
              </a:rPr>
              <a:t> </a:t>
            </a:r>
            <a:r>
              <a:rPr lang="en-GB" dirty="0" err="1">
                <a:solidFill>
                  <a:srgbClr val="000000"/>
                </a:solidFill>
              </a:rPr>
              <a:t>che</a:t>
            </a:r>
            <a:r>
              <a:rPr lang="en-GB" dirty="0">
                <a:solidFill>
                  <a:srgbClr val="000000"/>
                </a:solidFill>
              </a:rPr>
              <a:t> </a:t>
            </a:r>
            <a:r>
              <a:rPr lang="en-GB" dirty="0" err="1">
                <a:solidFill>
                  <a:srgbClr val="000000"/>
                </a:solidFill>
              </a:rPr>
              <a:t>hanno</a:t>
            </a:r>
            <a:r>
              <a:rPr lang="en-GB" dirty="0">
                <a:solidFill>
                  <a:srgbClr val="000000"/>
                </a:solidFill>
              </a:rPr>
              <a:t> </a:t>
            </a:r>
            <a:r>
              <a:rPr lang="en-GB" dirty="0" err="1">
                <a:solidFill>
                  <a:srgbClr val="000000"/>
                </a:solidFill>
              </a:rPr>
              <a:t>investito</a:t>
            </a:r>
            <a:r>
              <a:rPr lang="en-GB" dirty="0">
                <a:solidFill>
                  <a:srgbClr val="000000"/>
                </a:solidFill>
              </a:rPr>
              <a:t> in OpenShift, </a:t>
            </a:r>
            <a:r>
              <a:rPr lang="en-GB" dirty="0" err="1">
                <a:solidFill>
                  <a:srgbClr val="000000"/>
                </a:solidFill>
              </a:rPr>
              <a:t>offre</a:t>
            </a:r>
            <a:r>
              <a:rPr lang="en-GB" dirty="0">
                <a:solidFill>
                  <a:srgbClr val="000000"/>
                </a:solidFill>
              </a:rPr>
              <a:t> un </a:t>
            </a:r>
            <a:r>
              <a:rPr lang="en-GB" dirty="0" err="1">
                <a:solidFill>
                  <a:srgbClr val="000000"/>
                </a:solidFill>
              </a:rPr>
              <a:t>servizio</a:t>
            </a:r>
            <a:r>
              <a:rPr lang="en-GB" dirty="0">
                <a:solidFill>
                  <a:srgbClr val="000000"/>
                </a:solidFill>
              </a:rPr>
              <a:t> di </a:t>
            </a:r>
            <a:r>
              <a:rPr lang="en-GB" dirty="0" err="1">
                <a:solidFill>
                  <a:srgbClr val="000000"/>
                </a:solidFill>
              </a:rPr>
              <a:t>livello</a:t>
            </a:r>
            <a:r>
              <a:rPr lang="en-GB" dirty="0">
                <a:solidFill>
                  <a:srgbClr val="000000"/>
                </a:solidFill>
              </a:rPr>
              <a:t> </a:t>
            </a:r>
            <a:r>
              <a:rPr lang="en-GB" dirty="0" err="1">
                <a:solidFill>
                  <a:srgbClr val="000000"/>
                </a:solidFill>
              </a:rPr>
              <a:t>aziendale</a:t>
            </a:r>
            <a:r>
              <a:rPr lang="en-GB" dirty="0">
                <a:solidFill>
                  <a:srgbClr val="000000"/>
                </a:solidFill>
              </a:rPr>
              <a:t> </a:t>
            </a:r>
            <a:r>
              <a:rPr lang="en-GB" dirty="0" err="1">
                <a:solidFill>
                  <a:srgbClr val="000000"/>
                </a:solidFill>
              </a:rPr>
              <a:t>basato</a:t>
            </a:r>
            <a:r>
              <a:rPr lang="en-GB" dirty="0">
                <a:solidFill>
                  <a:srgbClr val="000000"/>
                </a:solidFill>
              </a:rPr>
              <a:t> </a:t>
            </a:r>
            <a:r>
              <a:rPr lang="en-GB" dirty="0" err="1">
                <a:solidFill>
                  <a:srgbClr val="000000"/>
                </a:solidFill>
              </a:rPr>
              <a:t>su</a:t>
            </a:r>
            <a:r>
              <a:rPr lang="en-GB" dirty="0">
                <a:solidFill>
                  <a:srgbClr val="000000"/>
                </a:solidFill>
              </a:rPr>
              <a:t> Kubernetes e </a:t>
            </a:r>
            <a:r>
              <a:rPr lang="en-GB" dirty="0" err="1">
                <a:solidFill>
                  <a:srgbClr val="000000"/>
                </a:solidFill>
              </a:rPr>
              <a:t>gestito</a:t>
            </a:r>
            <a:r>
              <a:rPr lang="en-GB" dirty="0">
                <a:solidFill>
                  <a:srgbClr val="000000"/>
                </a:solidFill>
              </a:rPr>
              <a:t> </a:t>
            </a:r>
            <a:r>
              <a:rPr lang="en-GB" dirty="0" err="1">
                <a:solidFill>
                  <a:srgbClr val="000000"/>
                </a:solidFill>
              </a:rPr>
              <a:t>congiuntamente</a:t>
            </a:r>
            <a:r>
              <a:rPr lang="en-GB" dirty="0">
                <a:solidFill>
                  <a:srgbClr val="000000"/>
                </a:solidFill>
              </a:rPr>
              <a:t> da Microsoft e Red </a:t>
            </a:r>
            <a:r>
              <a:rPr lang="en-GB" dirty="0" err="1">
                <a:solidFill>
                  <a:srgbClr val="000000"/>
                </a:solidFill>
              </a:rPr>
              <a:t>Hat.Azure</a:t>
            </a:r>
            <a:r>
              <a:rPr lang="en-GB" dirty="0">
                <a:solidFill>
                  <a:srgbClr val="000000"/>
                </a:solidFill>
              </a:rPr>
              <a:t> </a:t>
            </a:r>
          </a:p>
          <a:p>
            <a:r>
              <a:rPr lang="en-GB" dirty="0">
                <a:solidFill>
                  <a:srgbClr val="000000"/>
                </a:solidFill>
              </a:rPr>
              <a:t>Batch: </a:t>
            </a:r>
            <a:r>
              <a:rPr lang="en-GB" dirty="0" err="1">
                <a:solidFill>
                  <a:srgbClr val="000000"/>
                </a:solidFill>
              </a:rPr>
              <a:t>Ottimizzato</a:t>
            </a:r>
            <a:r>
              <a:rPr lang="en-GB" dirty="0">
                <a:solidFill>
                  <a:srgbClr val="000000"/>
                </a:solidFill>
              </a:rPr>
              <a:t> per </a:t>
            </a:r>
            <a:r>
              <a:rPr lang="en-GB" dirty="0" err="1">
                <a:solidFill>
                  <a:srgbClr val="000000"/>
                </a:solidFill>
              </a:rPr>
              <a:t>l'elaborazione</a:t>
            </a:r>
            <a:r>
              <a:rPr lang="en-GB" dirty="0">
                <a:solidFill>
                  <a:srgbClr val="000000"/>
                </a:solidFill>
              </a:rPr>
              <a:t> batch e la </a:t>
            </a:r>
            <a:r>
              <a:rPr lang="en-GB" dirty="0" err="1">
                <a:solidFill>
                  <a:srgbClr val="000000"/>
                </a:solidFill>
              </a:rPr>
              <a:t>pianificazione</a:t>
            </a:r>
            <a:r>
              <a:rPr lang="en-GB" dirty="0">
                <a:solidFill>
                  <a:srgbClr val="000000"/>
                </a:solidFill>
              </a:rPr>
              <a:t> ed </a:t>
            </a:r>
            <a:r>
              <a:rPr lang="en-GB" dirty="0" err="1">
                <a:solidFill>
                  <a:srgbClr val="000000"/>
                </a:solidFill>
              </a:rPr>
              <a:t>esecuzione</a:t>
            </a:r>
            <a:r>
              <a:rPr lang="en-GB" dirty="0">
                <a:solidFill>
                  <a:srgbClr val="000000"/>
                </a:solidFill>
              </a:rPr>
              <a:t> di </a:t>
            </a:r>
            <a:r>
              <a:rPr lang="en-GB" dirty="0" err="1">
                <a:solidFill>
                  <a:srgbClr val="000000"/>
                </a:solidFill>
              </a:rPr>
              <a:t>lavori</a:t>
            </a:r>
            <a:r>
              <a:rPr lang="en-GB" dirty="0">
                <a:solidFill>
                  <a:srgbClr val="000000"/>
                </a:solidFill>
              </a:rPr>
              <a:t> </a:t>
            </a:r>
            <a:r>
              <a:rPr lang="en-GB" dirty="0" err="1">
                <a:solidFill>
                  <a:srgbClr val="000000"/>
                </a:solidFill>
              </a:rPr>
              <a:t>su</a:t>
            </a:r>
            <a:r>
              <a:rPr lang="en-GB" dirty="0">
                <a:solidFill>
                  <a:srgbClr val="000000"/>
                </a:solidFill>
              </a:rPr>
              <a:t> </a:t>
            </a:r>
            <a:r>
              <a:rPr lang="en-GB" dirty="0" err="1">
                <a:solidFill>
                  <a:srgbClr val="000000"/>
                </a:solidFill>
              </a:rPr>
              <a:t>larga</a:t>
            </a:r>
            <a:r>
              <a:rPr lang="en-GB" dirty="0">
                <a:solidFill>
                  <a:srgbClr val="000000"/>
                </a:solidFill>
              </a:rPr>
              <a:t> </a:t>
            </a:r>
            <a:r>
              <a:rPr lang="en-GB" dirty="0" err="1">
                <a:solidFill>
                  <a:srgbClr val="000000"/>
                </a:solidFill>
              </a:rPr>
              <a:t>scala</a:t>
            </a:r>
            <a:r>
              <a:rPr lang="en-GB" dirty="0">
                <a:solidFill>
                  <a:srgbClr val="000000"/>
                </a:solidFill>
              </a:rPr>
              <a:t>. Utile per </a:t>
            </a:r>
            <a:r>
              <a:rPr lang="en-GB" dirty="0" err="1">
                <a:solidFill>
                  <a:srgbClr val="000000"/>
                </a:solidFill>
              </a:rPr>
              <a:t>attività</a:t>
            </a:r>
            <a:r>
              <a:rPr lang="en-GB" dirty="0">
                <a:solidFill>
                  <a:srgbClr val="000000"/>
                </a:solidFill>
              </a:rPr>
              <a:t> ad </a:t>
            </a:r>
            <a:r>
              <a:rPr lang="en-GB" dirty="0" err="1">
                <a:solidFill>
                  <a:srgbClr val="000000"/>
                </a:solidFill>
              </a:rPr>
              <a:t>uso</a:t>
            </a:r>
            <a:r>
              <a:rPr lang="en-GB" dirty="0">
                <a:solidFill>
                  <a:srgbClr val="000000"/>
                </a:solidFill>
              </a:rPr>
              <a:t> </a:t>
            </a:r>
            <a:r>
              <a:rPr lang="en-GB" dirty="0" err="1">
                <a:solidFill>
                  <a:srgbClr val="000000"/>
                </a:solidFill>
              </a:rPr>
              <a:t>intensivo</a:t>
            </a:r>
            <a:r>
              <a:rPr lang="en-GB" dirty="0">
                <a:solidFill>
                  <a:srgbClr val="000000"/>
                </a:solidFill>
              </a:rPr>
              <a:t> di </a:t>
            </a:r>
            <a:r>
              <a:rPr lang="en-GB" dirty="0" err="1">
                <a:solidFill>
                  <a:srgbClr val="000000"/>
                </a:solidFill>
              </a:rPr>
              <a:t>calcolo</a:t>
            </a:r>
            <a:r>
              <a:rPr lang="en-GB" dirty="0">
                <a:solidFill>
                  <a:srgbClr val="000000"/>
                </a:solidFill>
              </a:rPr>
              <a:t> </a:t>
            </a:r>
            <a:r>
              <a:rPr lang="en-GB" dirty="0" err="1">
                <a:solidFill>
                  <a:srgbClr val="000000"/>
                </a:solidFill>
              </a:rPr>
              <a:t>che</a:t>
            </a:r>
            <a:r>
              <a:rPr lang="en-GB" dirty="0">
                <a:solidFill>
                  <a:srgbClr val="000000"/>
                </a:solidFill>
              </a:rPr>
              <a:t> </a:t>
            </a:r>
            <a:r>
              <a:rPr lang="en-GB" dirty="0" err="1">
                <a:solidFill>
                  <a:srgbClr val="000000"/>
                </a:solidFill>
              </a:rPr>
              <a:t>possono</a:t>
            </a:r>
            <a:r>
              <a:rPr lang="en-GB" dirty="0">
                <a:solidFill>
                  <a:srgbClr val="000000"/>
                </a:solidFill>
              </a:rPr>
              <a:t> </a:t>
            </a:r>
            <a:r>
              <a:rPr lang="en-GB" dirty="0" err="1">
                <a:solidFill>
                  <a:srgbClr val="000000"/>
                </a:solidFill>
              </a:rPr>
              <a:t>essere</a:t>
            </a:r>
            <a:r>
              <a:rPr lang="en-GB" dirty="0">
                <a:solidFill>
                  <a:srgbClr val="000000"/>
                </a:solidFill>
              </a:rPr>
              <a:t> elaborate in </a:t>
            </a:r>
            <a:r>
              <a:rPr lang="en-GB" dirty="0" err="1">
                <a:solidFill>
                  <a:srgbClr val="000000"/>
                </a:solidFill>
              </a:rPr>
              <a:t>parallelo</a:t>
            </a:r>
            <a:r>
              <a:rPr lang="en-GB" dirty="0">
                <a:solidFill>
                  <a:srgbClr val="000000"/>
                </a:solidFill>
              </a:rPr>
              <a:t>.</a:t>
            </a:r>
          </a:p>
          <a:p>
            <a:r>
              <a:rPr lang="en-GB" dirty="0">
                <a:solidFill>
                  <a:srgbClr val="000000"/>
                </a:solidFill>
              </a:rPr>
              <a:t>Azure Service Fabric: Una </a:t>
            </a:r>
            <a:r>
              <a:rPr lang="en-GB" dirty="0" err="1">
                <a:solidFill>
                  <a:srgbClr val="000000"/>
                </a:solidFill>
              </a:rPr>
              <a:t>piattaforma</a:t>
            </a:r>
            <a:r>
              <a:rPr lang="en-GB" dirty="0">
                <a:solidFill>
                  <a:srgbClr val="000000"/>
                </a:solidFill>
              </a:rPr>
              <a:t> di </a:t>
            </a:r>
            <a:r>
              <a:rPr lang="en-GB" dirty="0" err="1">
                <a:solidFill>
                  <a:srgbClr val="000000"/>
                </a:solidFill>
              </a:rPr>
              <a:t>microservizi</a:t>
            </a:r>
            <a:r>
              <a:rPr lang="en-GB" dirty="0">
                <a:solidFill>
                  <a:srgbClr val="000000"/>
                </a:solidFill>
              </a:rPr>
              <a:t> </a:t>
            </a:r>
            <a:r>
              <a:rPr lang="en-GB" dirty="0" err="1">
                <a:solidFill>
                  <a:srgbClr val="000000"/>
                </a:solidFill>
              </a:rPr>
              <a:t>che</a:t>
            </a:r>
            <a:r>
              <a:rPr lang="en-GB" dirty="0">
                <a:solidFill>
                  <a:srgbClr val="000000"/>
                </a:solidFill>
              </a:rPr>
              <a:t> </a:t>
            </a:r>
            <a:r>
              <a:rPr lang="en-GB" dirty="0" err="1">
                <a:solidFill>
                  <a:srgbClr val="000000"/>
                </a:solidFill>
              </a:rPr>
              <a:t>offre</a:t>
            </a:r>
            <a:r>
              <a:rPr lang="en-GB" dirty="0">
                <a:solidFill>
                  <a:srgbClr val="000000"/>
                </a:solidFill>
              </a:rPr>
              <a:t> </a:t>
            </a:r>
            <a:r>
              <a:rPr lang="en-GB" dirty="0" err="1">
                <a:solidFill>
                  <a:srgbClr val="000000"/>
                </a:solidFill>
              </a:rPr>
              <a:t>orchestrazione</a:t>
            </a:r>
            <a:r>
              <a:rPr lang="en-GB" dirty="0">
                <a:solidFill>
                  <a:srgbClr val="000000"/>
                </a:solidFill>
              </a:rPr>
              <a:t> di </a:t>
            </a:r>
            <a:r>
              <a:rPr lang="en-GB" dirty="0" err="1">
                <a:solidFill>
                  <a:srgbClr val="000000"/>
                </a:solidFill>
              </a:rPr>
              <a:t>contenitori</a:t>
            </a:r>
            <a:r>
              <a:rPr lang="en-GB" dirty="0">
                <a:solidFill>
                  <a:srgbClr val="000000"/>
                </a:solidFill>
              </a:rPr>
              <a:t> </a:t>
            </a:r>
            <a:r>
              <a:rPr lang="en-GB" dirty="0" err="1">
                <a:solidFill>
                  <a:srgbClr val="000000"/>
                </a:solidFill>
              </a:rPr>
              <a:t>su</a:t>
            </a:r>
            <a:r>
              <a:rPr lang="en-GB" dirty="0">
                <a:solidFill>
                  <a:srgbClr val="000000"/>
                </a:solidFill>
              </a:rPr>
              <a:t> Windows e Linux. </a:t>
            </a:r>
            <a:r>
              <a:rPr lang="en-GB" dirty="0" err="1">
                <a:solidFill>
                  <a:srgbClr val="000000"/>
                </a:solidFill>
              </a:rPr>
              <a:t>Supporta</a:t>
            </a:r>
            <a:r>
              <a:rPr lang="en-GB" dirty="0">
                <a:solidFill>
                  <a:srgbClr val="000000"/>
                </a:solidFill>
              </a:rPr>
              <a:t> </a:t>
            </a:r>
            <a:r>
              <a:rPr lang="en-GB" dirty="0" err="1">
                <a:solidFill>
                  <a:srgbClr val="000000"/>
                </a:solidFill>
              </a:rPr>
              <a:t>servizi</a:t>
            </a:r>
            <a:r>
              <a:rPr lang="en-GB" dirty="0">
                <a:solidFill>
                  <a:srgbClr val="000000"/>
                </a:solidFill>
              </a:rPr>
              <a:t> con </a:t>
            </a:r>
            <a:r>
              <a:rPr lang="en-GB" dirty="0" err="1">
                <a:solidFill>
                  <a:srgbClr val="000000"/>
                </a:solidFill>
              </a:rPr>
              <a:t>concetto</a:t>
            </a:r>
            <a:r>
              <a:rPr lang="en-GB" dirty="0">
                <a:solidFill>
                  <a:srgbClr val="000000"/>
                </a:solidFill>
              </a:rPr>
              <a:t> di </a:t>
            </a:r>
            <a:r>
              <a:rPr lang="en-GB" dirty="0" err="1">
                <a:solidFill>
                  <a:srgbClr val="000000"/>
                </a:solidFill>
              </a:rPr>
              <a:t>stato</a:t>
            </a:r>
            <a:r>
              <a:rPr lang="en-GB" dirty="0">
                <a:solidFill>
                  <a:srgbClr val="000000"/>
                </a:solidFill>
              </a:rPr>
              <a:t> e </a:t>
            </a:r>
            <a:r>
              <a:rPr lang="en-GB" dirty="0" err="1">
                <a:solidFill>
                  <a:srgbClr val="000000"/>
                </a:solidFill>
              </a:rPr>
              <a:t>persistenza</a:t>
            </a:r>
            <a:r>
              <a:rPr lang="en-GB" dirty="0">
                <a:solidFill>
                  <a:srgbClr val="000000"/>
                </a:solidFill>
              </a:rPr>
              <a:t>, ma </a:t>
            </a:r>
            <a:r>
              <a:rPr lang="en-GB" dirty="0" err="1">
                <a:solidFill>
                  <a:srgbClr val="000000"/>
                </a:solidFill>
              </a:rPr>
              <a:t>può</a:t>
            </a:r>
            <a:r>
              <a:rPr lang="en-GB" dirty="0">
                <a:solidFill>
                  <a:srgbClr val="000000"/>
                </a:solidFill>
              </a:rPr>
              <a:t> </a:t>
            </a:r>
            <a:r>
              <a:rPr lang="en-GB" dirty="0" err="1">
                <a:solidFill>
                  <a:srgbClr val="000000"/>
                </a:solidFill>
              </a:rPr>
              <a:t>imporre</a:t>
            </a:r>
            <a:r>
              <a:rPr lang="en-GB" dirty="0">
                <a:solidFill>
                  <a:srgbClr val="000000"/>
                </a:solidFill>
              </a:rPr>
              <a:t> </a:t>
            </a:r>
            <a:r>
              <a:rPr lang="en-GB" dirty="0" err="1">
                <a:solidFill>
                  <a:srgbClr val="000000"/>
                </a:solidFill>
              </a:rPr>
              <a:t>stili</a:t>
            </a:r>
            <a:r>
              <a:rPr lang="en-GB" dirty="0">
                <a:solidFill>
                  <a:srgbClr val="000000"/>
                </a:solidFill>
              </a:rPr>
              <a:t> di </a:t>
            </a:r>
            <a:r>
              <a:rPr lang="en-GB" dirty="0" err="1">
                <a:solidFill>
                  <a:srgbClr val="000000"/>
                </a:solidFill>
              </a:rPr>
              <a:t>implementazione</a:t>
            </a:r>
            <a:r>
              <a:rPr lang="en-GB" dirty="0">
                <a:solidFill>
                  <a:srgbClr val="000000"/>
                </a:solidFill>
              </a:rPr>
              <a:t> </a:t>
            </a:r>
            <a:r>
              <a:rPr lang="en-GB" dirty="0" err="1">
                <a:solidFill>
                  <a:srgbClr val="000000"/>
                </a:solidFill>
              </a:rPr>
              <a:t>più</a:t>
            </a:r>
            <a:r>
              <a:rPr lang="en-GB" dirty="0">
                <a:solidFill>
                  <a:srgbClr val="000000"/>
                </a:solidFill>
              </a:rPr>
              <a:t> </a:t>
            </a:r>
            <a:r>
              <a:rPr lang="en-GB" dirty="0" err="1">
                <a:solidFill>
                  <a:srgbClr val="000000"/>
                </a:solidFill>
              </a:rPr>
              <a:t>specifici</a:t>
            </a:r>
            <a:r>
              <a:rPr lang="en-GB" dirty="0">
                <a:solidFill>
                  <a:srgbClr val="000000"/>
                </a:solidFill>
              </a:rPr>
              <a:t>. </a:t>
            </a:r>
            <a:r>
              <a:rPr lang="en-GB" dirty="0" err="1">
                <a:solidFill>
                  <a:srgbClr val="000000"/>
                </a:solidFill>
              </a:rPr>
              <a:t>È</a:t>
            </a:r>
            <a:r>
              <a:rPr lang="en-GB" dirty="0">
                <a:solidFill>
                  <a:srgbClr val="000000"/>
                </a:solidFill>
              </a:rPr>
              <a:t> </a:t>
            </a:r>
            <a:r>
              <a:rPr lang="en-GB" dirty="0" err="1">
                <a:solidFill>
                  <a:srgbClr val="000000"/>
                </a:solidFill>
              </a:rPr>
              <a:t>adatto</a:t>
            </a:r>
            <a:r>
              <a:rPr lang="en-GB" dirty="0">
                <a:solidFill>
                  <a:srgbClr val="000000"/>
                </a:solidFill>
              </a:rPr>
              <a:t> a </a:t>
            </a:r>
            <a:r>
              <a:rPr lang="en-GB" dirty="0" err="1">
                <a:solidFill>
                  <a:srgbClr val="000000"/>
                </a:solidFill>
              </a:rPr>
              <a:t>casi</a:t>
            </a:r>
            <a:r>
              <a:rPr lang="en-GB" dirty="0">
                <a:solidFill>
                  <a:srgbClr val="000000"/>
                </a:solidFill>
              </a:rPr>
              <a:t> </a:t>
            </a:r>
            <a:r>
              <a:rPr lang="en-GB" dirty="0" err="1">
                <a:solidFill>
                  <a:srgbClr val="000000"/>
                </a:solidFill>
              </a:rPr>
              <a:t>d'uso</a:t>
            </a:r>
            <a:r>
              <a:rPr lang="en-GB" dirty="0">
                <a:solidFill>
                  <a:srgbClr val="000000"/>
                </a:solidFill>
              </a:rPr>
              <a:t> </a:t>
            </a:r>
            <a:r>
              <a:rPr lang="en-GB" dirty="0" err="1">
                <a:solidFill>
                  <a:srgbClr val="000000"/>
                </a:solidFill>
              </a:rPr>
              <a:t>su</a:t>
            </a:r>
            <a:r>
              <a:rPr lang="en-GB" dirty="0">
                <a:solidFill>
                  <a:srgbClr val="000000"/>
                </a:solidFill>
              </a:rPr>
              <a:t> </a:t>
            </a:r>
            <a:r>
              <a:rPr lang="en-GB" dirty="0" err="1">
                <a:solidFill>
                  <a:srgbClr val="000000"/>
                </a:solidFill>
              </a:rPr>
              <a:t>larga</a:t>
            </a:r>
            <a:r>
              <a:rPr lang="en-GB" dirty="0">
                <a:solidFill>
                  <a:srgbClr val="000000"/>
                </a:solidFill>
              </a:rPr>
              <a:t> </a:t>
            </a:r>
            <a:r>
              <a:rPr lang="en-GB" dirty="0" err="1">
                <a:solidFill>
                  <a:srgbClr val="000000"/>
                </a:solidFill>
              </a:rPr>
              <a:t>scala</a:t>
            </a:r>
            <a:r>
              <a:rPr lang="en-GB" dirty="0">
                <a:solidFill>
                  <a:srgbClr val="000000"/>
                </a:solidFill>
              </a:rPr>
              <a:t> e </a:t>
            </a:r>
            <a:r>
              <a:rPr lang="en-GB" dirty="0" err="1">
                <a:solidFill>
                  <a:srgbClr val="000000"/>
                </a:solidFill>
              </a:rPr>
              <a:t>supporta</a:t>
            </a:r>
            <a:r>
              <a:rPr lang="en-GB" dirty="0">
                <a:solidFill>
                  <a:srgbClr val="000000"/>
                </a:solidFill>
              </a:rPr>
              <a:t> </a:t>
            </a:r>
            <a:r>
              <a:rPr lang="en-GB" dirty="0" err="1">
                <a:solidFill>
                  <a:srgbClr val="000000"/>
                </a:solidFill>
              </a:rPr>
              <a:t>applicazioni</a:t>
            </a:r>
            <a:r>
              <a:rPr lang="en-GB" dirty="0">
                <a:solidFill>
                  <a:srgbClr val="000000"/>
                </a:solidFill>
              </a:rPr>
              <a:t> legacy e </a:t>
            </a:r>
            <a:r>
              <a:rPr lang="en-GB" dirty="0" err="1">
                <a:solidFill>
                  <a:srgbClr val="000000"/>
                </a:solidFill>
              </a:rPr>
              <a:t>orchestrazione</a:t>
            </a:r>
            <a:r>
              <a:rPr lang="en-GB" dirty="0">
                <a:solidFill>
                  <a:srgbClr val="000000"/>
                </a:solidFill>
              </a:rPr>
              <a:t> </a:t>
            </a:r>
            <a:r>
              <a:rPr lang="en-GB" dirty="0" err="1">
                <a:solidFill>
                  <a:srgbClr val="000000"/>
                </a:solidFill>
              </a:rPr>
              <a:t>dei</a:t>
            </a:r>
            <a:r>
              <a:rPr lang="en-GB" dirty="0">
                <a:solidFill>
                  <a:srgbClr val="000000"/>
                </a:solidFill>
              </a:rPr>
              <a:t> </a:t>
            </a:r>
            <a:r>
              <a:rPr lang="en-GB" dirty="0" err="1">
                <a:solidFill>
                  <a:srgbClr val="000000"/>
                </a:solidFill>
              </a:rPr>
              <a:t>contenitori</a:t>
            </a:r>
            <a:r>
              <a:rPr lang="en-GB" dirty="0">
                <a:solidFill>
                  <a:srgbClr val="000000"/>
                </a:solidFill>
              </a:rPr>
              <a:t>.</a:t>
            </a:r>
          </a:p>
          <a:p>
            <a:endParaRPr lang="en-GB" dirty="0">
              <a:solidFill>
                <a:srgbClr val="000000"/>
              </a:solidFill>
            </a:endParaRPr>
          </a:p>
        </p:txBody>
      </p:sp>
      <p:cxnSp>
        <p:nvCxnSpPr>
          <p:cNvPr id="10" name="Connettore 1 14">
            <a:extLst>
              <a:ext uri="{FF2B5EF4-FFF2-40B4-BE49-F238E27FC236}">
                <a16:creationId xmlns:a16="http://schemas.microsoft.com/office/drawing/2014/main" id="{5C1D31C5-8118-9680-F288-75F80EB4707A}"/>
              </a:ext>
            </a:extLst>
          </p:cNvPr>
          <p:cNvCxnSpPr>
            <a:cxnSpLocks/>
          </p:cNvCxnSpPr>
          <p:nvPr/>
        </p:nvCxnSpPr>
        <p:spPr>
          <a:xfrm flipH="1">
            <a:off x="13265150" y="2279838"/>
            <a:ext cx="8121652" cy="0"/>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pic>
        <p:nvPicPr>
          <p:cNvPr id="11" name="Immagine 12">
            <a:extLst>
              <a:ext uri="{FF2B5EF4-FFF2-40B4-BE49-F238E27FC236}">
                <a16:creationId xmlns:a16="http://schemas.microsoft.com/office/drawing/2014/main" id="{C2E61C1E-CC38-F70E-0E9D-DD44AF4112FC}"/>
              </a:ext>
            </a:extLst>
          </p:cNvPr>
          <p:cNvPicPr>
            <a:picLocks noChangeAspect="1"/>
          </p:cNvPicPr>
          <p:nvPr/>
        </p:nvPicPr>
        <p:blipFill>
          <a:blip r:embed="rId3"/>
          <a:stretch>
            <a:fillRect/>
          </a:stretch>
        </p:blipFill>
        <p:spPr>
          <a:xfrm>
            <a:off x="109765" y="12700000"/>
            <a:ext cx="963385" cy="963385"/>
          </a:xfrm>
          <a:prstGeom prst="rect">
            <a:avLst/>
          </a:prstGeom>
        </p:spPr>
      </p:pic>
      <p:pic>
        <p:nvPicPr>
          <p:cNvPr id="3" name="Picture 4" descr="Comparing Azure App Service with Azure Container Instances">
            <a:extLst>
              <a:ext uri="{FF2B5EF4-FFF2-40B4-BE49-F238E27FC236}">
                <a16:creationId xmlns:a16="http://schemas.microsoft.com/office/drawing/2014/main" id="{DE4CC5D6-70CC-184F-C14C-26115743A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824867"/>
            <a:ext cx="10284528" cy="606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45368"/>
      </p:ext>
    </p:extLst>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2418</TotalTime>
  <Words>1913</Words>
  <Application>Microsoft Macintosh PowerPoint</Application>
  <PresentationFormat>Custom</PresentationFormat>
  <Paragraphs>201</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BeausiteClassic</vt:lpstr>
      <vt:lpstr>Calibri</vt:lpstr>
      <vt:lpstr>DIN Alternate</vt:lpstr>
      <vt:lpstr>DIN Condensed</vt:lpstr>
      <vt:lpstr>Helvetica Neue</vt:lpstr>
      <vt:lpstr>Iowan Old Style</vt:lpstr>
      <vt:lpstr>Segoe UI</vt:lpstr>
      <vt:lpstr>Zapf Dingbats</vt:lpstr>
      <vt:lpstr>New_Template9</vt:lpstr>
      <vt:lpstr>Quale runtime per i miei container su Azure?</vt:lpstr>
      <vt:lpstr>Rauno de pasquale</vt:lpstr>
      <vt:lpstr>AZURE e container</vt:lpstr>
      <vt:lpstr>Considerazioni di base</vt:lpstr>
      <vt:lpstr>Azure Container Instances</vt:lpstr>
      <vt:lpstr>Azure App Service  </vt:lpstr>
      <vt:lpstr>Azure Kubernetes Service</vt:lpstr>
      <vt:lpstr>Azure Container Apps  </vt:lpstr>
      <vt:lpstr>Altre opzioni</vt:lpstr>
      <vt:lpstr>COME SCEGLIERE?</vt:lpstr>
      <vt:lpstr>Quali domande farsi</vt:lpstr>
      <vt:lpstr>PowerPoint Presentation</vt:lpstr>
      <vt:lpstr>PowerPoint Presentation</vt:lpstr>
      <vt:lpstr>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cp:lastModifiedBy>Rauno De Pasquale</cp:lastModifiedBy>
  <cp:revision>118</cp:revision>
  <dcterms:modified xsi:type="dcterms:W3CDTF">2024-04-17T09:17:40Z</dcterms:modified>
</cp:coreProperties>
</file>