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1" r:id="rId3"/>
    <p:sldId id="262" r:id="rId4"/>
    <p:sldId id="264" r:id="rId5"/>
    <p:sldId id="267" r:id="rId6"/>
    <p:sldId id="268" r:id="rId7"/>
    <p:sldId id="271" r:id="rId8"/>
    <p:sldId id="274" r:id="rId9"/>
    <p:sldId id="276" r:id="rId10"/>
    <p:sldId id="272" r:id="rId11"/>
    <p:sldId id="273" r:id="rId12"/>
    <p:sldId id="275" r:id="rId13"/>
    <p:sldId id="270" r:id="rId14"/>
    <p:sldId id="278" r:id="rId15"/>
    <p:sldId id="279" r:id="rId16"/>
    <p:sldId id="277" r:id="rId17"/>
    <p:sldId id="280" r:id="rId18"/>
    <p:sldId id="266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63" r:id="rId31"/>
    <p:sldId id="265" r:id="rId32"/>
    <p:sldId id="291" r:id="rId33"/>
    <p:sldId id="293" r:id="rId34"/>
  </p:sldIdLst>
  <p:sldSz cx="9144000" cy="6858000" type="screen4x3"/>
  <p:notesSz cx="6858000" cy="9144000"/>
  <p:embeddedFontLst>
    <p:embeddedFont>
      <p:font typeface="Arial Narrow" pitchFamily="34" charset="0"/>
      <p:regular r:id="rId37"/>
      <p:bold r:id="rId38"/>
      <p:italic r:id="rId39"/>
      <p:boldItalic r:id="rId4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FC7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9485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8.xml"/><Relationship Id="rId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686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686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3DE70541-4474-41C7-8719-6230DD501C9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19B0E3D9-96B1-40B8-8C02-AA88708E7FD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45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40357-5F17-4675-A998-4332E0CF7F5A}" type="slidenum">
              <a:rPr lang="en-US"/>
              <a:pPr/>
              <a:t>13</a:t>
            </a:fld>
            <a:endParaRPr lang="en-US"/>
          </a:p>
        </p:txBody>
      </p:sp>
      <p:sp>
        <p:nvSpPr>
          <p:cNvPr id="245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Mostrare Diagramma statico UGIdotNET.Biz e codice del sito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20F34-B3E4-4AAC-A983-307304EEF2D3}" type="slidenum">
              <a:rPr lang="en-US"/>
              <a:pPr/>
              <a:t>16</a:t>
            </a:fld>
            <a:endParaRPr lang="en-US"/>
          </a:p>
        </p:txBody>
      </p:sp>
      <p:sp>
        <p:nvSpPr>
          <p:cNvPr id="253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Demo FxCop</a:t>
            </a:r>
          </a:p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C4276-39BF-4D18-8C19-769973F7B944}" type="slidenum">
              <a:rPr lang="en-US"/>
              <a:pPr/>
              <a:t>22</a:t>
            </a:fld>
            <a:endParaRPr lang="en-US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Demo connectionString e News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526C6-E960-4D1D-ABB6-1972012F39F6}" type="slidenum">
              <a:rPr lang="en-US"/>
              <a:pPr/>
              <a:t>24</a:t>
            </a:fld>
            <a:endParaRPr lang="en-US"/>
          </a:p>
        </p:txBody>
      </p:sp>
      <p:sp>
        <p:nvSpPr>
          <p:cNvPr id="267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Demo connectionString e News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C5715-B24B-45AA-AAF2-70BA5DFA2DEF}" type="slidenum">
              <a:rPr lang="en-US"/>
              <a:pPr/>
              <a:t>28</a:t>
            </a:fld>
            <a:endParaRPr lang="en-US"/>
          </a:p>
        </p:txBody>
      </p:sp>
      <p:sp>
        <p:nvSpPr>
          <p:cNvPr id="273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JITA e Object Pooling</a:t>
            </a:r>
          </a:p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B0623-97DF-4866-8EDE-4D3958B6252E}" type="slidenum">
              <a:rPr lang="en-US"/>
              <a:pPr/>
              <a:t>30</a:t>
            </a:fld>
            <a:endParaRPr lang="en-US"/>
          </a:p>
        </p:txBody>
      </p:sp>
      <p:sp>
        <p:nvSpPr>
          <p:cNvPr id="237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Demo connectionString e News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93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2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76200"/>
            <a:ext cx="2019300" cy="5562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5905500" cy="5562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9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381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4676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74676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03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85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8716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0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21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2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1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264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6498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807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46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pic>
        <p:nvPicPr>
          <p:cNvPr id="175108" name="Picture 4" descr="UGI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318250"/>
            <a:ext cx="1219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accent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library/default.asp?url=/library/en-us/cpgenref/html/cpconnamingguidelines.a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.org/um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848600" cy="1143000"/>
          </a:xfrm>
        </p:spPr>
        <p:txBody>
          <a:bodyPr/>
          <a:lstStyle/>
          <a:p>
            <a:pPr algn="ctr"/>
            <a:r>
              <a:rPr lang="it-IT" sz="4800">
                <a:latin typeface="Times New Roman" pitchFamily="18" charset="0"/>
              </a:rPr>
              <a:t>.NET Business Components Design</a:t>
            </a:r>
            <a:endParaRPr lang="it-IT" sz="28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Andrea Saltarello</a:t>
            </a:r>
          </a:p>
        </p:txBody>
      </p:sp>
      <p:pic>
        <p:nvPicPr>
          <p:cNvPr id="1031" name="Picture 7" descr="headerlo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0"/>
            <a:ext cx="5775325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Line 2"/>
          <p:cNvSpPr>
            <a:spLocks noChangeShapeType="1"/>
          </p:cNvSpPr>
          <p:nvPr/>
        </p:nvSpPr>
        <p:spPr bwMode="auto">
          <a:xfrm>
            <a:off x="3886200" y="4800600"/>
            <a:ext cx="457200" cy="1066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571500" y="76200"/>
            <a:ext cx="8040688" cy="379413"/>
          </a:xfrm>
          <a:noFill/>
          <a:ln/>
        </p:spPr>
        <p:txBody>
          <a:bodyPr/>
          <a:lstStyle/>
          <a:p>
            <a:r>
              <a:rPr lang="en-US"/>
              <a:t>Associazione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79400" indent="-279400"/>
            <a:r>
              <a:rPr lang="it-IT" b="1"/>
              <a:t>Associazione</a:t>
            </a:r>
            <a:r>
              <a:rPr lang="it-IT"/>
              <a:t>: una classe dipende da un'altra classe per alcune delle sue funzionalità</a:t>
            </a:r>
          </a:p>
          <a:p>
            <a:pPr marL="279400" indent="-279400"/>
            <a:r>
              <a:rPr lang="it-IT"/>
              <a:t>I </a:t>
            </a:r>
            <a:r>
              <a:rPr lang="it-IT" i="1"/>
              <a:t>Ruoli</a:t>
            </a:r>
            <a:r>
              <a:rPr lang="it-IT"/>
              <a:t> sono le direzioni dell'associazione</a:t>
            </a:r>
          </a:p>
          <a:p>
            <a:pPr marL="279400" indent="-279400"/>
            <a:r>
              <a:rPr lang="it-IT"/>
              <a:t>La </a:t>
            </a:r>
            <a:r>
              <a:rPr lang="it-IT" i="1"/>
              <a:t>Molteplicità</a:t>
            </a:r>
            <a:r>
              <a:rPr lang="it-IT"/>
              <a:t> determina quanti oggetti partecipano alla associazione</a:t>
            </a:r>
            <a:endParaRPr lang="en-US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2057400" y="4419600"/>
            <a:ext cx="13716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600">
                <a:latin typeface="Arial Narrow" pitchFamily="34" charset="0"/>
              </a:rPr>
              <a:t>Customer</a:t>
            </a:r>
            <a:endParaRPr lang="en-US" sz="2600">
              <a:latin typeface="Arial Narrow" pitchFamily="34" charset="0"/>
            </a:endParaRPr>
          </a:p>
        </p:txBody>
      </p:sp>
      <p:sp>
        <p:nvSpPr>
          <p:cNvPr id="247814" name="Line 6"/>
          <p:cNvSpPr>
            <a:spLocks noChangeShapeType="1"/>
          </p:cNvSpPr>
          <p:nvPr/>
        </p:nvSpPr>
        <p:spPr bwMode="auto">
          <a:xfrm>
            <a:off x="3429000" y="48006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5257800" y="4419600"/>
            <a:ext cx="13716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600">
                <a:latin typeface="Arial Narrow" pitchFamily="34" charset="0"/>
              </a:rPr>
              <a:t>Order</a:t>
            </a:r>
            <a:endParaRPr lang="en-US" sz="2600">
              <a:latin typeface="Arial Narrow" pitchFamily="34" charset="0"/>
            </a:endParaRP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4756150" y="43942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>
                <a:latin typeface="Arial Narrow" pitchFamily="34" charset="0"/>
              </a:rPr>
              <a:t>0..*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3805238" y="5715000"/>
            <a:ext cx="1414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chemeClr val="accent2"/>
                </a:solidFill>
                <a:latin typeface="Arial Narrow" pitchFamily="34" charset="0"/>
              </a:rPr>
              <a:t>Associazione</a:t>
            </a:r>
            <a:endParaRPr lang="en-US" sz="20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47818" name="Line 10"/>
          <p:cNvSpPr>
            <a:spLocks noChangeShapeType="1"/>
          </p:cNvSpPr>
          <p:nvPr/>
        </p:nvSpPr>
        <p:spPr bwMode="auto">
          <a:xfrm flipH="1">
            <a:off x="5105400" y="4038600"/>
            <a:ext cx="914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5929313" y="3819525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chemeClr val="accent2"/>
                </a:solidFill>
                <a:latin typeface="Arial Narrow" pitchFamily="34" charset="0"/>
              </a:rPr>
              <a:t>Molteplicità</a:t>
            </a:r>
            <a:endParaRPr lang="en-US" sz="2000">
              <a:solidFill>
                <a:schemeClr val="accent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"/>
            <a:ext cx="8040688" cy="379413"/>
          </a:xfrm>
          <a:noFill/>
          <a:ln/>
        </p:spPr>
        <p:txBody>
          <a:bodyPr/>
          <a:lstStyle/>
          <a:p>
            <a:r>
              <a:rPr lang="en-US"/>
              <a:t>Aggregazione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79400" indent="-279400"/>
            <a:r>
              <a:rPr lang="en-US" b="1"/>
              <a:t>Aggregazione</a:t>
            </a:r>
            <a:r>
              <a:rPr lang="en-US"/>
              <a:t>:</a:t>
            </a:r>
            <a:r>
              <a:rPr lang="it-IT"/>
              <a:t> Una classe complessa che contiene altre classi</a:t>
            </a:r>
          </a:p>
          <a:p>
            <a:pPr marL="279400" indent="-279400"/>
            <a:r>
              <a:rPr lang="it-IT"/>
              <a:t>E' una relazione "è parte di"</a:t>
            </a:r>
          </a:p>
          <a:p>
            <a:pPr marL="279400" indent="-279400"/>
            <a:r>
              <a:rPr lang="it-IT"/>
              <a:t>Esempio:</a:t>
            </a:r>
            <a:r>
              <a:rPr lang="it-IT" sz="2100"/>
              <a:t> </a:t>
            </a:r>
          </a:p>
          <a:p>
            <a:pPr marL="690563" lvl="1" indent="-296863"/>
            <a:r>
              <a:rPr lang="it-IT" sz="2200"/>
              <a:t>Una classe </a:t>
            </a:r>
            <a:r>
              <a:rPr lang="it-IT" sz="2200" b="1"/>
              <a:t>Order</a:t>
            </a:r>
            <a:r>
              <a:rPr lang="it-IT" sz="2200"/>
              <a:t> che contiene una classe </a:t>
            </a:r>
            <a:r>
              <a:rPr lang="it-IT" sz="2200" b="1"/>
              <a:t>OrderItem</a:t>
            </a:r>
          </a:p>
          <a:p>
            <a:pPr marL="690563" lvl="1" indent="-296863"/>
            <a:r>
              <a:rPr lang="it-IT" sz="2200"/>
              <a:t>Una classe </a:t>
            </a:r>
            <a:r>
              <a:rPr lang="it-IT" sz="2200" b="1"/>
              <a:t>OrderItem</a:t>
            </a:r>
            <a:r>
              <a:rPr lang="it-IT" sz="2200"/>
              <a:t> è "parte della" classe </a:t>
            </a:r>
            <a:r>
              <a:rPr lang="it-IT" sz="2200" b="1"/>
              <a:t>Order</a:t>
            </a:r>
            <a:endParaRPr lang="en-US" sz="2200" b="1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2590800" y="4878388"/>
            <a:ext cx="1166813" cy="76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latin typeface="Arial Narrow" pitchFamily="34" charset="0"/>
              </a:rPr>
              <a:t>Order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248837" name="Line 5"/>
          <p:cNvSpPr>
            <a:spLocks noChangeShapeType="1"/>
          </p:cNvSpPr>
          <p:nvPr/>
        </p:nvSpPr>
        <p:spPr bwMode="auto">
          <a:xfrm>
            <a:off x="4038600" y="5246688"/>
            <a:ext cx="990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5029200" y="4878388"/>
            <a:ext cx="1219200" cy="76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latin typeface="Arial Narrow" pitchFamily="34" charset="0"/>
              </a:rPr>
              <a:t>OrderItem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248839" name="AutoShape 7"/>
          <p:cNvSpPr>
            <a:spLocks noChangeArrowheads="1"/>
          </p:cNvSpPr>
          <p:nvPr/>
        </p:nvSpPr>
        <p:spPr bwMode="auto">
          <a:xfrm>
            <a:off x="3773488" y="5145088"/>
            <a:ext cx="252412" cy="203200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8840" name="Line 8"/>
          <p:cNvSpPr>
            <a:spLocks noChangeShapeType="1"/>
          </p:cNvSpPr>
          <p:nvPr/>
        </p:nvSpPr>
        <p:spPr bwMode="auto">
          <a:xfrm>
            <a:off x="3937000" y="5335588"/>
            <a:ext cx="157163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3805238" y="5640388"/>
            <a:ext cx="1471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chemeClr val="accent2"/>
                </a:solidFill>
                <a:latin typeface="Arial Narrow" pitchFamily="34" charset="0"/>
              </a:rPr>
              <a:t>Aggregazione</a:t>
            </a:r>
            <a:endParaRPr lang="en-US" sz="20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4572000" y="48514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>
                <a:latin typeface="Arial Narrow" pitchFamily="34" charset="0"/>
              </a:rPr>
              <a:t>0..*</a:t>
            </a:r>
            <a:endParaRPr lang="en-US" sz="20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"/>
            <a:ext cx="8040688" cy="379413"/>
          </a:xfrm>
        </p:spPr>
        <p:txBody>
          <a:bodyPr/>
          <a:lstStyle/>
          <a:p>
            <a:r>
              <a:rPr lang="en-US"/>
              <a:t>Ereditarietà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651750" cy="4287838"/>
          </a:xfrm>
        </p:spPr>
        <p:txBody>
          <a:bodyPr/>
          <a:lstStyle/>
          <a:p>
            <a:pPr marL="279400" indent="-279400"/>
            <a:r>
              <a:rPr lang="it-IT"/>
              <a:t>L'ereditarietà specifica una relazione "è un tipo di"</a:t>
            </a:r>
          </a:p>
          <a:p>
            <a:pPr marL="279400" indent="-279400"/>
            <a:r>
              <a:rPr lang="it-IT"/>
              <a:t>Classi differenti condividono la stessa interfaccia. Esempi:</a:t>
            </a:r>
          </a:p>
          <a:p>
            <a:pPr marL="690563" lvl="1" indent="-296863"/>
            <a:r>
              <a:rPr lang="it-IT" sz="2000"/>
              <a:t>Un </a:t>
            </a:r>
            <a:r>
              <a:rPr lang="it-IT" sz="2000" b="1"/>
              <a:t>Cliente</a:t>
            </a:r>
            <a:r>
              <a:rPr lang="it-IT" sz="2000"/>
              <a:t> </a:t>
            </a:r>
            <a:r>
              <a:rPr lang="it-IT" sz="2000" i="1"/>
              <a:t>è un tipo di</a:t>
            </a:r>
            <a:r>
              <a:rPr lang="it-IT" sz="2000"/>
              <a:t> </a:t>
            </a:r>
            <a:r>
              <a:rPr lang="it-IT" sz="2000" b="1"/>
              <a:t>Persona</a:t>
            </a:r>
          </a:p>
          <a:p>
            <a:pPr marL="690563" lvl="1" indent="-296863"/>
            <a:r>
              <a:rPr lang="it-IT" sz="2000"/>
              <a:t>Un </a:t>
            </a:r>
            <a:r>
              <a:rPr lang="it-IT" sz="2000" b="1"/>
              <a:t>Impiegato</a:t>
            </a:r>
            <a:r>
              <a:rPr lang="it-IT" sz="2000"/>
              <a:t> </a:t>
            </a:r>
            <a:r>
              <a:rPr lang="it-IT" sz="2000" i="1"/>
              <a:t>è un tipo di</a:t>
            </a:r>
            <a:r>
              <a:rPr lang="it-IT" sz="2000"/>
              <a:t> </a:t>
            </a:r>
            <a:r>
              <a:rPr lang="it-IT" sz="2000" b="1"/>
              <a:t>Persona</a:t>
            </a:r>
            <a:r>
              <a:rPr lang="it-IT"/>
              <a:t> </a:t>
            </a:r>
            <a:endParaRPr lang="en-US"/>
          </a:p>
        </p:txBody>
      </p:sp>
      <p:grpSp>
        <p:nvGrpSpPr>
          <p:cNvPr id="250894" name="Group 14"/>
          <p:cNvGrpSpPr>
            <a:grpSpLocks/>
          </p:cNvGrpSpPr>
          <p:nvPr/>
        </p:nvGrpSpPr>
        <p:grpSpPr bwMode="auto">
          <a:xfrm>
            <a:off x="3386138" y="3200400"/>
            <a:ext cx="4919662" cy="2895600"/>
            <a:chOff x="1989" y="1824"/>
            <a:chExt cx="3099" cy="1824"/>
          </a:xfrm>
        </p:grpSpPr>
        <p:sp>
          <p:nvSpPr>
            <p:cNvPr id="250884" name="Rectangle 4"/>
            <p:cNvSpPr>
              <a:spLocks noChangeArrowheads="1"/>
            </p:cNvSpPr>
            <p:nvPr/>
          </p:nvSpPr>
          <p:spPr bwMode="auto">
            <a:xfrm>
              <a:off x="2976" y="3264"/>
              <a:ext cx="912" cy="3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latin typeface="Arial Narrow" pitchFamily="34" charset="0"/>
                </a:rPr>
                <a:t>Customer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250885" name="Rectangle 5"/>
            <p:cNvSpPr>
              <a:spLocks noChangeArrowheads="1"/>
            </p:cNvSpPr>
            <p:nvPr/>
          </p:nvSpPr>
          <p:spPr bwMode="auto">
            <a:xfrm>
              <a:off x="4176" y="3264"/>
              <a:ext cx="912" cy="3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latin typeface="Arial Narrow" pitchFamily="34" charset="0"/>
                </a:rPr>
                <a:t>Employee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250886" name="Rectangle 6"/>
            <p:cNvSpPr>
              <a:spLocks noChangeArrowheads="1"/>
            </p:cNvSpPr>
            <p:nvPr/>
          </p:nvSpPr>
          <p:spPr bwMode="auto">
            <a:xfrm>
              <a:off x="3552" y="2064"/>
              <a:ext cx="912" cy="3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latin typeface="Arial Narrow" pitchFamily="34" charset="0"/>
                </a:rPr>
                <a:t>Person</a:t>
              </a:r>
              <a:endParaRPr lang="en-US">
                <a:latin typeface="Arial Narrow" pitchFamily="34" charset="0"/>
              </a:endParaRPr>
            </a:p>
          </p:txBody>
        </p:sp>
        <p:sp>
          <p:nvSpPr>
            <p:cNvPr id="250887" name="Line 7"/>
            <p:cNvSpPr>
              <a:spLocks noChangeShapeType="1"/>
            </p:cNvSpPr>
            <p:nvPr/>
          </p:nvSpPr>
          <p:spPr bwMode="auto">
            <a:xfrm flipV="1">
              <a:off x="3456" y="277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0888" name="Line 8"/>
            <p:cNvSpPr>
              <a:spLocks noChangeShapeType="1"/>
            </p:cNvSpPr>
            <p:nvPr/>
          </p:nvSpPr>
          <p:spPr bwMode="auto">
            <a:xfrm flipV="1">
              <a:off x="4608" y="277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0889" name="Line 9"/>
            <p:cNvSpPr>
              <a:spLocks noChangeShapeType="1"/>
            </p:cNvSpPr>
            <p:nvPr/>
          </p:nvSpPr>
          <p:spPr bwMode="auto">
            <a:xfrm flipV="1">
              <a:off x="3456" y="2784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0890" name="AutoShape 10"/>
            <p:cNvSpPr>
              <a:spLocks noChangeArrowheads="1"/>
            </p:cNvSpPr>
            <p:nvPr/>
          </p:nvSpPr>
          <p:spPr bwMode="auto">
            <a:xfrm>
              <a:off x="3920" y="2448"/>
              <a:ext cx="192" cy="1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0891" name="Line 11"/>
            <p:cNvSpPr>
              <a:spLocks noChangeShapeType="1"/>
            </p:cNvSpPr>
            <p:nvPr/>
          </p:nvSpPr>
          <p:spPr bwMode="auto">
            <a:xfrm>
              <a:off x="4017" y="264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0892" name="Text Box 12"/>
            <p:cNvSpPr txBox="1">
              <a:spLocks noChangeArrowheads="1"/>
            </p:cNvSpPr>
            <p:nvPr/>
          </p:nvSpPr>
          <p:spPr bwMode="auto">
            <a:xfrm>
              <a:off x="3600" y="1824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1800">
                  <a:solidFill>
                    <a:schemeClr val="accent2"/>
                  </a:solidFill>
                  <a:latin typeface="Arial Narrow" pitchFamily="34" charset="0"/>
                </a:rPr>
                <a:t>classe base</a:t>
              </a:r>
              <a:endParaRPr lang="en-US" sz="180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250893" name="Text Box 13"/>
            <p:cNvSpPr txBox="1">
              <a:spLocks noChangeArrowheads="1"/>
            </p:cNvSpPr>
            <p:nvPr/>
          </p:nvSpPr>
          <p:spPr bwMode="auto">
            <a:xfrm>
              <a:off x="1989" y="3312"/>
              <a:ext cx="8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solidFill>
                    <a:schemeClr val="accent2"/>
                  </a:solidFill>
                  <a:latin typeface="Arial Narrow" pitchFamily="34" charset="0"/>
                </a:rPr>
                <a:t>Classi derivate</a:t>
              </a:r>
              <a:endParaRPr lang="en-US" sz="180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UML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7467600" cy="60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i="1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Regole di Naming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Non sono una reale parte del “design”, ma:</a:t>
            </a:r>
          </a:p>
          <a:p>
            <a:pPr lvl="1">
              <a:lnSpc>
                <a:spcPct val="90000"/>
              </a:lnSpc>
            </a:pPr>
            <a:r>
              <a:rPr lang="it-IT" sz="2200"/>
              <a:t>aiutano a lavorare in gruppo</a:t>
            </a:r>
          </a:p>
          <a:p>
            <a:pPr lvl="1">
              <a:lnSpc>
                <a:spcPct val="90000"/>
              </a:lnSpc>
            </a:pPr>
            <a:r>
              <a:rPr lang="it-IT" sz="2200"/>
              <a:t>facilitano la (ri)lettura del codice</a:t>
            </a:r>
          </a:p>
          <a:p>
            <a:pPr>
              <a:lnSpc>
                <a:spcPct val="90000"/>
              </a:lnSpc>
            </a:pPr>
            <a:endParaRPr lang="it-IT" sz="2100"/>
          </a:p>
          <a:p>
            <a:pPr>
              <a:lnSpc>
                <a:spcPct val="90000"/>
              </a:lnSpc>
            </a:pPr>
            <a:r>
              <a:rPr lang="it-IT"/>
              <a:t>Questa volta, Microsoft si è </a:t>
            </a:r>
            <a:r>
              <a:rPr lang="it-IT">
                <a:hlinkClick r:id="rId2"/>
              </a:rPr>
              <a:t>pronunciata</a:t>
            </a:r>
            <a:r>
              <a:rPr lang="it-IT"/>
              <a:t> chiaramente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E’ disponibile un tool (FxCop) in grado di validare gli assembly</a:t>
            </a:r>
          </a:p>
          <a:p>
            <a:pPr lvl="1">
              <a:lnSpc>
                <a:spcPct val="90000"/>
              </a:lnSpc>
            </a:pPr>
            <a:r>
              <a:rPr lang="it-IT" sz="2200"/>
              <a:t>Non conviene utilizzarlo per validare il Framework </a:t>
            </a:r>
            <a:r>
              <a:rPr lang="it-IT" sz="2200">
                <a:sym typeface="Wingdings" pitchFamily="2" charset="2"/>
              </a:rPr>
              <a:t></a:t>
            </a:r>
            <a:endParaRPr lang="it-IT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Regole di Naming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sz="2200"/>
              <a:t>Utilizzano due tipologie di “Capitalization Style”:</a:t>
            </a:r>
          </a:p>
          <a:p>
            <a:pPr lvl="1">
              <a:buFontTx/>
              <a:buChar char="•"/>
            </a:pPr>
            <a:r>
              <a:rPr lang="it-IT" sz="2000"/>
              <a:t>camelCase</a:t>
            </a:r>
          </a:p>
          <a:p>
            <a:pPr lvl="1">
              <a:buFontTx/>
              <a:buChar char="•"/>
            </a:pPr>
            <a:r>
              <a:rPr lang="it-IT" sz="2000"/>
              <a:t>PascalCase</a:t>
            </a:r>
          </a:p>
        </p:txBody>
      </p:sp>
      <p:graphicFrame>
        <p:nvGraphicFramePr>
          <p:cNvPr id="25600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01663" y="2895600"/>
          <a:ext cx="7475537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7" name="Fotografia di Photo Editor" r:id="rId3" imgW="10051651" imgH="4077053" progId="MSPhotoEd.3">
                  <p:embed/>
                </p:oleObj>
              </mc:Choice>
              <mc:Fallback>
                <p:oleObj name="Fotografia di Photo Editor" r:id="rId3" imgW="10051651" imgH="407705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895600"/>
                        <a:ext cx="7475537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Regole di Naming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7467600" cy="60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i="1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OOD: Design Patterns</a:t>
            </a:r>
            <a:endParaRPr lang="it-IT" sz="250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400" i="1"/>
              <a:t>"Each pattern describes a problem which occurs over and over again in our environment, and then describes the core solution to that problem, in such a way that you can use the solution a million times over, without ever doing it the same way twice.“</a:t>
            </a:r>
          </a:p>
          <a:p>
            <a:pPr algn="r">
              <a:buFont typeface="Wingdings" pitchFamily="2" charset="2"/>
              <a:buNone/>
            </a:pPr>
            <a:r>
              <a:rPr lang="it-IT" sz="2400"/>
              <a:t>Christoper Alexander</a:t>
            </a:r>
          </a:p>
          <a:p>
            <a:pPr algn="r">
              <a:buFont typeface="Wingdings" pitchFamily="2" charset="2"/>
              <a:buNone/>
            </a:pPr>
            <a:r>
              <a:rPr lang="it-IT" sz="2400" i="1"/>
              <a:t>A Pattern Language, 1977</a:t>
            </a:r>
            <a:r>
              <a:rPr lang="it-IT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OOD: Design Patterns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/>
              <a:t>I pattern costituiscono soluzioni sperimentate a problemi concreti, utilizzabili in contesti applicativi differenti. </a:t>
            </a:r>
          </a:p>
          <a:p>
            <a:pPr>
              <a:buFont typeface="Wingdings" pitchFamily="2" charset="2"/>
              <a:buNone/>
            </a:pPr>
            <a:endParaRPr lang="it-IT"/>
          </a:p>
          <a:p>
            <a:pPr>
              <a:buFont typeface="Wingdings" pitchFamily="2" charset="2"/>
              <a:buNone/>
            </a:pPr>
            <a:r>
              <a:rPr lang="it-IT"/>
              <a:t>Possiamo pensare ad un pattern come alla descrizione, soluzione ed applicazione di un problema comune fattorizzato in una soluzione elegante.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OOD: Design Patterns</a:t>
            </a:r>
            <a:endParaRPr lang="it-IT" sz="250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Testo di riferimento è:</a:t>
            </a:r>
          </a:p>
          <a:p>
            <a:endParaRPr lang="it-IT"/>
          </a:p>
          <a:p>
            <a:pPr>
              <a:buFont typeface="Wingdings" pitchFamily="2" charset="2"/>
              <a:buNone/>
            </a:pPr>
            <a:r>
              <a:rPr lang="it-IT" sz="2400" b="1"/>
              <a:t>Design Patterns: Elements of Reusable Object-Oriented Software </a:t>
            </a:r>
            <a:r>
              <a:rPr lang="it-IT" sz="2400"/>
              <a:t>di </a:t>
            </a:r>
            <a:r>
              <a:rPr lang="it-IT" sz="2400" i="1"/>
              <a:t>Erich Gamma, Richard Helm, Ralph Johnson e John Vlissides</a:t>
            </a:r>
          </a:p>
          <a:p>
            <a:pPr>
              <a:buFont typeface="Wingdings" pitchFamily="2" charset="2"/>
              <a:buNone/>
            </a:pPr>
            <a:endParaRPr lang="it-IT" sz="2400" i="1"/>
          </a:p>
          <a:p>
            <a:r>
              <a:rPr lang="it-IT"/>
              <a:t>Sono loro la “Gang of Four”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Agenda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Definizione di Design</a:t>
            </a:r>
          </a:p>
          <a:p>
            <a:r>
              <a:rPr lang="it-IT"/>
              <a:t>OOD Primer – UML</a:t>
            </a:r>
          </a:p>
          <a:p>
            <a:r>
              <a:rPr lang="it-IT"/>
              <a:t>Design Patterns</a:t>
            </a:r>
          </a:p>
          <a:p>
            <a:r>
              <a:rPr lang="it-IT"/>
              <a:t>.NET Framework facilities</a:t>
            </a:r>
          </a:p>
          <a:p>
            <a:r>
              <a:rPr lang="it-IT"/>
              <a:t>Architectural Blueprint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OOD: Design Patterns</a:t>
            </a:r>
            <a:endParaRPr lang="it-IT" sz="250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/>
              <a:t>Un pattern è contraddistinto da quattro elementi: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it-IT" sz="2400" b="1"/>
              <a:t>Nome</a:t>
            </a:r>
            <a:r>
              <a:rPr lang="it-IT" sz="2400"/>
              <a:t>: è utile per descrivere la sua funzionalità in una o due parole.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it-IT" sz="2400" b="1"/>
              <a:t>Problema</a:t>
            </a:r>
            <a:r>
              <a:rPr lang="it-IT" sz="2400"/>
              <a:t>: descrive la classe di problemi affrontata dal pattern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it-IT" sz="2400" b="1"/>
              <a:t>Soluzione</a:t>
            </a:r>
            <a:r>
              <a:rPr lang="it-IT" sz="2400"/>
              <a:t>: descrive in modo astratto come il pattern risolve il problema. Descrive gli elementi che compongono il design, le loro responsabilità e le collaborazioni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it-IT" sz="2400" b="1"/>
              <a:t>Conseguenze</a:t>
            </a:r>
            <a:r>
              <a:rPr lang="it-IT" sz="2400"/>
              <a:t>: sono importanti per poter valutare i costi-benefici dell'utilizzo del pattern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Design Patterns: Factory Method</a:t>
            </a:r>
            <a:endParaRPr lang="it-IT" sz="250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/>
              <a:t>Problema</a:t>
            </a:r>
            <a:r>
              <a:rPr lang="it-IT"/>
              <a:t>: definire un’interfaccia per la creazione di un oggetto, delegando alle sottoclassi la decisione su quali classi istanziare.</a:t>
            </a:r>
          </a:p>
          <a:p>
            <a:pPr>
              <a:buFont typeface="Wingdings" pitchFamily="2" charset="2"/>
              <a:buNone/>
            </a:pPr>
            <a:endParaRPr lang="it-IT"/>
          </a:p>
          <a:p>
            <a:pPr>
              <a:buFont typeface="Wingdings" pitchFamily="2" charset="2"/>
              <a:buNone/>
            </a:pPr>
            <a:r>
              <a:rPr lang="it-IT"/>
              <a:t>Permette di utilizzare genericamente ADO .NET affrancandosi dalla tipologia di </a:t>
            </a:r>
            <a:r>
              <a:rPr lang="it-IT" i="1"/>
              <a:t>Data Provider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Design Patterns: Factory Method</a:t>
            </a:r>
            <a:endParaRPr lang="it-IT" sz="250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7467600" cy="60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i="1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Design Patterns: Dispose pattern</a:t>
            </a:r>
            <a:endParaRPr lang="it-IT" sz="250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/>
              <a:t>Problema</a:t>
            </a:r>
            <a:r>
              <a:rPr lang="it-IT"/>
              <a:t>: Realizzare il rilascio deterministico delle risorse unmanaged in un managed environment.</a:t>
            </a:r>
          </a:p>
          <a:p>
            <a:pPr>
              <a:buFont typeface="Wingdings" pitchFamily="2" charset="2"/>
              <a:buNone/>
            </a:pPr>
            <a:endParaRPr lang="it-IT"/>
          </a:p>
          <a:p>
            <a:pPr>
              <a:buFont typeface="Wingdings" pitchFamily="2" charset="2"/>
              <a:buNone/>
            </a:pPr>
            <a:endParaRPr lang="it-IT" i="1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Patterns: Dispose pattern</a:t>
            </a:r>
            <a:endParaRPr lang="it-IT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7467600" cy="60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i="1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Design Patterns</a:t>
            </a:r>
            <a:endParaRPr lang="it-IT" sz="250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Altri pattern comunemente utilizzati sono:</a:t>
            </a:r>
          </a:p>
          <a:p>
            <a:pPr lvl="1"/>
            <a:r>
              <a:rPr lang="it-IT" sz="2200" b="1"/>
              <a:t>Facade</a:t>
            </a:r>
          </a:p>
          <a:p>
            <a:pPr lvl="1"/>
            <a:r>
              <a:rPr lang="it-IT" sz="2200" b="1"/>
              <a:t>Proxy</a:t>
            </a:r>
          </a:p>
          <a:p>
            <a:pPr lvl="1"/>
            <a:r>
              <a:rPr lang="it-IT" sz="2200" b="1"/>
              <a:t>Observer</a:t>
            </a:r>
          </a:p>
          <a:p>
            <a:pPr lvl="1"/>
            <a:r>
              <a:rPr lang="it-IT" sz="2200" b="1"/>
              <a:t>Singleton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Business Components Design: Framework facilities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Quando progettiamo una libreria di classi, dovremmo tenere a mente le facilities offerte dal Framework .NET</a:t>
            </a:r>
          </a:p>
          <a:p>
            <a:r>
              <a:rPr lang="it-IT"/>
              <a:t>Esempi:</a:t>
            </a:r>
          </a:p>
          <a:p>
            <a:pPr lvl="1"/>
            <a:r>
              <a:rPr lang="it-IT" sz="2400" i="1"/>
              <a:t>Enterprise Services</a:t>
            </a:r>
          </a:p>
          <a:p>
            <a:pPr lvl="1"/>
            <a:r>
              <a:rPr lang="it-IT" sz="2400" i="1"/>
              <a:t>ASP .NET Caching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Enterprise Services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200"/>
              <a:t>Alcuni esempi di facilities sono:</a:t>
            </a:r>
          </a:p>
          <a:p>
            <a:pPr>
              <a:buFont typeface="Wingdings" pitchFamily="2" charset="2"/>
              <a:buNone/>
            </a:pPr>
            <a:endParaRPr lang="it-IT" sz="2200"/>
          </a:p>
          <a:p>
            <a:r>
              <a:rPr lang="it-IT" sz="2000" b="1"/>
              <a:t>DTC</a:t>
            </a:r>
            <a:r>
              <a:rPr lang="it-IT" sz="2000"/>
              <a:t>: permette di estendere i benefici delle transazioni alle applicazioni che devono aggiornare dati distribuiti.</a:t>
            </a:r>
          </a:p>
          <a:p>
            <a:endParaRPr lang="it-IT" sz="2000"/>
          </a:p>
          <a:p>
            <a:r>
              <a:rPr lang="it-IT" sz="2000" b="1"/>
              <a:t>JITA</a:t>
            </a:r>
            <a:r>
              <a:rPr lang="it-IT" sz="2000"/>
              <a:t>: permette di disattivare un oggetto in maniera trasparente al client.</a:t>
            </a:r>
          </a:p>
          <a:p>
            <a:endParaRPr lang="it-IT" sz="2000"/>
          </a:p>
          <a:p>
            <a:r>
              <a:rPr lang="it-IT" sz="2000" b="1"/>
              <a:t>Object Pooling</a:t>
            </a:r>
            <a:r>
              <a:rPr lang="it-IT" sz="2000"/>
              <a:t>: permette di tenere sotto controllo il numero di oggetti istanziati sul server e modifica il loro ciclo di vita, mantenendoli attivi anche se il client ne chiede la distruzione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Enterprise Services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7467600" cy="60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i="1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ASP.NET Cache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423150" cy="2209800"/>
          </a:xfrm>
          <a:noFill/>
          <a:ln/>
        </p:spPr>
        <p:txBody>
          <a:bodyPr/>
          <a:lstStyle/>
          <a:p>
            <a:pPr marL="279400" indent="-279400">
              <a:lnSpc>
                <a:spcPct val="80000"/>
              </a:lnSpc>
              <a:buFont typeface="Wingdings" pitchFamily="2" charset="2"/>
              <a:buNone/>
            </a:pPr>
            <a:r>
              <a:rPr lang="it-IT" sz="2200"/>
              <a:t>La cache di ASP .NET:</a:t>
            </a:r>
          </a:p>
          <a:p>
            <a:pPr marL="279400" indent="-279400">
              <a:lnSpc>
                <a:spcPct val="80000"/>
              </a:lnSpc>
            </a:pPr>
            <a:r>
              <a:rPr lang="it-IT" sz="2200"/>
              <a:t>può essere utilizzata dalle pagine per archiviare e recuperare oggetti arbitrari</a:t>
            </a:r>
          </a:p>
          <a:p>
            <a:pPr marL="279400" indent="-279400">
              <a:lnSpc>
                <a:spcPct val="80000"/>
              </a:lnSpc>
            </a:pPr>
            <a:r>
              <a:rPr lang="it-IT" sz="2200"/>
              <a:t>è privata per ogni applicazione e il suo ciclo di vita è equivalente a quello dell'applicazione</a:t>
            </a:r>
          </a:p>
          <a:p>
            <a:pPr marL="279400" indent="-279400">
              <a:lnSpc>
                <a:spcPct val="80000"/>
              </a:lnSpc>
            </a:pPr>
            <a:r>
              <a:rPr lang="it-IT" sz="2200"/>
              <a:t>supporta lo scavenging, la scadenza e le dipendenze degli oggetti contenuti</a:t>
            </a:r>
          </a:p>
          <a:p>
            <a:pPr marL="279400" indent="-279400">
              <a:lnSpc>
                <a:spcPct val="80000"/>
              </a:lnSpc>
            </a:pPr>
            <a:endParaRPr lang="en-US" sz="2200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762000" y="3505200"/>
            <a:ext cx="70104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/>
          <a:p>
            <a:r>
              <a:rPr lang="en-US" sz="2200">
                <a:latin typeface="Arial Narrow" pitchFamily="34" charset="0"/>
              </a:rPr>
              <a:t>Cache.Insert("mykey", myValue, </a:t>
            </a:r>
          </a:p>
          <a:p>
            <a:r>
              <a:rPr lang="en-US" sz="2200">
                <a:latin typeface="Arial Narrow" pitchFamily="34" charset="0"/>
              </a:rPr>
              <a:t>	Nothing, DateTime.Now.AddHours(1), TimeSpan.Zero);</a:t>
            </a:r>
          </a:p>
        </p:txBody>
      </p:sp>
      <p:sp>
        <p:nvSpPr>
          <p:cNvPr id="279560" name="Rectangle 8"/>
          <p:cNvSpPr>
            <a:spLocks noChangeArrowheads="1"/>
          </p:cNvSpPr>
          <p:nvPr/>
        </p:nvSpPr>
        <p:spPr bwMode="auto">
          <a:xfrm>
            <a:off x="762000" y="4876800"/>
            <a:ext cx="70104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/>
          <a:p>
            <a:r>
              <a:rPr lang="en-US" sz="2200">
                <a:latin typeface="Arial Narrow" pitchFamily="34" charset="0"/>
              </a:rPr>
              <a:t>myValue = Cache["mykey"];</a:t>
            </a:r>
          </a:p>
          <a:p>
            <a:r>
              <a:rPr lang="en-US" sz="2200">
                <a:latin typeface="Arial Narrow" pitchFamily="34" charset="0"/>
              </a:rPr>
              <a:t>If (myValue != null) </a:t>
            </a:r>
          </a:p>
          <a:p>
            <a:r>
              <a:rPr lang="en-US" sz="2200">
                <a:latin typeface="Arial Narrow" pitchFamily="34" charset="0"/>
              </a:rPr>
              <a:t>    DisplayData(myValue);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Cosa è il </a:t>
            </a:r>
            <a:r>
              <a:rPr lang="it-IT" sz="2500" i="1"/>
              <a:t>Design</a:t>
            </a:r>
            <a:r>
              <a:rPr lang="it-IT" sz="2500"/>
              <a:t>?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E’ la fase di </a:t>
            </a:r>
            <a:r>
              <a:rPr lang="it-IT" i="1"/>
              <a:t>progettazione</a:t>
            </a:r>
            <a:r>
              <a:rPr lang="it-IT"/>
              <a:t> di un sistema.</a:t>
            </a:r>
          </a:p>
          <a:p>
            <a:pPr>
              <a:lnSpc>
                <a:spcPct val="90000"/>
              </a:lnSpc>
            </a:pPr>
            <a:r>
              <a:rPr lang="it-IT"/>
              <a:t>La progettazione è la fase nella quale vengono presi in considerazione tutti i requisiti </a:t>
            </a:r>
            <a:r>
              <a:rPr lang="it-IT" i="1"/>
              <a:t>non funzionali</a:t>
            </a:r>
            <a:r>
              <a:rPr lang="it-IT"/>
              <a:t> (HA, scalabilità, integrabilità, …) del sistema: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l’analisi si concentra su </a:t>
            </a:r>
            <a:r>
              <a:rPr lang="it-IT" sz="2400" i="1"/>
              <a:t>cosa</a:t>
            </a:r>
            <a:r>
              <a:rPr lang="it-IT" sz="2400"/>
              <a:t> debba fare il sistema</a:t>
            </a:r>
          </a:p>
          <a:p>
            <a:pPr lvl="1">
              <a:lnSpc>
                <a:spcPct val="90000"/>
              </a:lnSpc>
            </a:pPr>
            <a:r>
              <a:rPr lang="it-IT" sz="2400"/>
              <a:t>il design si concentra su </a:t>
            </a:r>
            <a:r>
              <a:rPr lang="it-IT" sz="2400" i="1"/>
              <a:t>come</a:t>
            </a:r>
            <a:r>
              <a:rPr lang="it-IT" sz="2400"/>
              <a:t> debba farlo</a:t>
            </a:r>
          </a:p>
          <a:p>
            <a:pPr>
              <a:lnSpc>
                <a:spcPct val="90000"/>
              </a:lnSpc>
            </a:pPr>
            <a:r>
              <a:rPr lang="it-IT"/>
              <a:t>Dobbiamo concepire l’</a:t>
            </a:r>
            <a:r>
              <a:rPr lang="it-IT" i="1"/>
              <a:t>architettura</a:t>
            </a:r>
            <a:r>
              <a:rPr lang="it-IT"/>
              <a:t> del nostro sistema</a:t>
            </a:r>
            <a:r>
              <a:rPr lang="it-IT" sz="2200"/>
              <a:t>.</a:t>
            </a:r>
          </a:p>
          <a:p>
            <a:pPr>
              <a:lnSpc>
                <a:spcPct val="90000"/>
              </a:lnSpc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ASP .NET Caching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7467600" cy="60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i="1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Blueprints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/>
              <a:t>Possiamo pensare a un “blueprint” come ad una composizione di componenti elementari che costruiscono una architettura.</a:t>
            </a:r>
          </a:p>
          <a:p>
            <a:pPr>
              <a:buFont typeface="Wingdings" pitchFamily="2" charset="2"/>
              <a:buNone/>
            </a:pPr>
            <a:endParaRPr lang="it-IT"/>
          </a:p>
          <a:p>
            <a:pPr>
              <a:buFont typeface="Wingdings" pitchFamily="2" charset="2"/>
              <a:buNone/>
            </a:pPr>
            <a:r>
              <a:rPr lang="it-IT"/>
              <a:t>Sono vere e proprie applicazioni fornite (tipicamente) dai vendor come esempi di utilizzo delle tecnologie</a:t>
            </a:r>
          </a:p>
          <a:p>
            <a:pPr>
              <a:buFont typeface="Wingdings" pitchFamily="2" charset="2"/>
              <a:buNone/>
            </a:pPr>
            <a:endParaRPr lang="it-IT"/>
          </a:p>
          <a:p>
            <a:pPr>
              <a:buFont typeface="Wingdings" pitchFamily="2" charset="2"/>
              <a:buNone/>
            </a:pPr>
            <a:endParaRPr lang="it-IT"/>
          </a:p>
          <a:p>
            <a:pPr>
              <a:buFont typeface="Wingdings" pitchFamily="2" charset="2"/>
              <a:buNone/>
            </a:pPr>
            <a:endParaRPr lang="en-US" sz="3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Architectural Blueprints</a:t>
            </a:r>
            <a:endParaRPr lang="it-IT" sz="250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7467600" cy="838200"/>
          </a:xfrm>
        </p:spPr>
        <p:txBody>
          <a:bodyPr/>
          <a:lstStyle/>
          <a:p>
            <a:r>
              <a:rPr lang="it-IT" sz="2200"/>
              <a:t>In principio era “Pet Store”, poi venne IBuySpy…</a:t>
            </a:r>
          </a:p>
          <a:p>
            <a:r>
              <a:rPr lang="it-IT" sz="2200"/>
              <a:t>…ora è il turno degli ASP .NET Starter Kit!</a:t>
            </a:r>
          </a:p>
        </p:txBody>
      </p:sp>
      <p:graphicFrame>
        <p:nvGraphicFramePr>
          <p:cNvPr id="2744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09600" y="1981200"/>
          <a:ext cx="746760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2" name="Fotografia di Photo Editor" r:id="rId3" imgW="8817104" imgH="2812024" progId="MSPhotoEd.3">
                  <p:embed/>
                </p:oleObj>
              </mc:Choice>
              <mc:Fallback>
                <p:oleObj name="Fotografia di Photo Editor" r:id="rId3" imgW="8817104" imgH="281202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81200"/>
                        <a:ext cx="746760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8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09600" y="4419600"/>
          <a:ext cx="80010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3" name="Fotografia di Photo Editor" r:id="rId5" imgW="12703641" imgH="2735817" progId="MSPhotoEd.3">
                  <p:embed/>
                </p:oleObj>
              </mc:Choice>
              <mc:Fallback>
                <p:oleObj name="Fotografia di Photo Editor" r:id="rId5" imgW="12703641" imgH="2735817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19600"/>
                        <a:ext cx="800100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Q&amp;A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7467600" cy="2819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i="1"/>
              <a:t>(non sparate sul pianista…)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Cosa è l’</a:t>
            </a:r>
            <a:r>
              <a:rPr lang="it-IT" sz="2500" i="1"/>
              <a:t>Architettura</a:t>
            </a:r>
            <a:r>
              <a:rPr lang="it-IT" sz="2500"/>
              <a:t>?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Secondo la definizione </a:t>
            </a:r>
            <a:r>
              <a:rPr lang="it-IT" b="1"/>
              <a:t>ANSI/IEEE Std 1471-2000</a:t>
            </a:r>
            <a:r>
              <a:rPr lang="it-IT"/>
              <a:t>:</a:t>
            </a:r>
          </a:p>
          <a:p>
            <a:endParaRPr lang="it-IT"/>
          </a:p>
          <a:p>
            <a:pPr lvl="1">
              <a:buFont typeface="Wingdings" pitchFamily="2" charset="2"/>
              <a:buNone/>
            </a:pPr>
            <a:r>
              <a:rPr lang="it-IT" sz="2400" i="1"/>
              <a:t>“L’organizzazione basilare di un sistema, rappresentato dalle sue componenti, dalle relazioni  che esistono tra di loro e con l’ambiente circostante, e dai principi che governano la sua progettazione e evoluzione."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OOD Primer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200"/>
              <a:t>Come procedere? Secondo l’autorevole “Gangs of Four”:</a:t>
            </a:r>
          </a:p>
          <a:p>
            <a:endParaRPr lang="it-IT" sz="2200"/>
          </a:p>
          <a:p>
            <a:pPr lvl="1">
              <a:buFont typeface="Wingdings" pitchFamily="2" charset="2"/>
              <a:buNone/>
            </a:pPr>
            <a:r>
              <a:rPr lang="it-IT" sz="2200" i="1"/>
              <a:t>You must find pertinent objects, factor them into classes at the right granularity, define class interfaces and inheritance hierarchies, and estabilish key relationships among them.</a:t>
            </a:r>
          </a:p>
          <a:p>
            <a:endParaRPr lang="it-IT" sz="2200"/>
          </a:p>
          <a:p>
            <a:r>
              <a:rPr lang="it-IT" sz="2200"/>
              <a:t>In pratica, dobbiamo rielaborare il frutto dell’analisi tenendo in considerazione le possibilità offerte dall’orientamento all’oggetto.</a:t>
            </a:r>
          </a:p>
          <a:p>
            <a:pPr>
              <a:buFont typeface="Wingdings" pitchFamily="2" charset="2"/>
              <a:buNone/>
            </a:pPr>
            <a:endParaRPr lang="it-IT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OOD Primer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Tipicamente, è di grande aiuto avvalersi di un </a:t>
            </a:r>
            <a:r>
              <a:rPr lang="it-IT" i="1"/>
              <a:t>formalismo</a:t>
            </a:r>
            <a:r>
              <a:rPr lang="it-IT"/>
              <a:t> per la </a:t>
            </a:r>
            <a:r>
              <a:rPr lang="it-IT" i="1"/>
              <a:t>modellazione</a:t>
            </a:r>
            <a:r>
              <a:rPr lang="it-IT"/>
              <a:t>.</a:t>
            </a:r>
          </a:p>
          <a:p>
            <a:r>
              <a:rPr lang="it-IT"/>
              <a:t>I modelli permettono di rappresentare formalmente un sistema.</a:t>
            </a:r>
          </a:p>
          <a:p>
            <a:r>
              <a:rPr lang="it-IT"/>
              <a:t>Lo standard </a:t>
            </a:r>
            <a:r>
              <a:rPr lang="it-IT" i="1">
                <a:hlinkClick r:id="rId2"/>
              </a:rPr>
              <a:t>de iure</a:t>
            </a:r>
            <a:r>
              <a:rPr lang="it-IT"/>
              <a:t> (ma anche </a:t>
            </a:r>
            <a:r>
              <a:rPr lang="it-IT" i="1"/>
              <a:t>de facto</a:t>
            </a:r>
            <a:r>
              <a:rPr lang="it-IT"/>
              <a:t>) per la modellazione è UML (Unified Modeling Language)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UML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UML prevede due tipologie di diagrammi:</a:t>
            </a:r>
          </a:p>
          <a:p>
            <a:pPr lvl="1"/>
            <a:r>
              <a:rPr lang="it-IT" sz="2200" i="1"/>
              <a:t>Statici</a:t>
            </a:r>
            <a:r>
              <a:rPr lang="it-IT" sz="2200"/>
              <a:t>: definiscono le classi e le loro relazioni e caratteristiche</a:t>
            </a:r>
          </a:p>
          <a:p>
            <a:pPr lvl="1"/>
            <a:r>
              <a:rPr lang="it-IT" sz="2200" i="1"/>
              <a:t>Dinamici</a:t>
            </a:r>
            <a:r>
              <a:rPr lang="it-IT" sz="2200"/>
              <a:t>: definiscono il comportamento e l’interazione tra le classi</a:t>
            </a:r>
          </a:p>
          <a:p>
            <a:pPr lvl="1"/>
            <a:endParaRPr lang="it-IT" sz="2200"/>
          </a:p>
          <a:p>
            <a:r>
              <a:rPr lang="it-IT"/>
              <a:t>Noi ci focalizziamo su una tipologia di diagramma statico: il </a:t>
            </a:r>
            <a:r>
              <a:rPr lang="it-IT" i="1"/>
              <a:t>diagramma delle classi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"/>
            <a:ext cx="8040688" cy="379413"/>
          </a:xfrm>
        </p:spPr>
        <p:txBody>
          <a:bodyPr/>
          <a:lstStyle/>
          <a:p>
            <a:r>
              <a:rPr lang="en-US"/>
              <a:t>Attributi e Operazioni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467600" cy="4195763"/>
          </a:xfrm>
        </p:spPr>
        <p:txBody>
          <a:bodyPr/>
          <a:lstStyle/>
          <a:p>
            <a:pPr marL="279400" indent="-279400"/>
            <a:r>
              <a:rPr lang="it-IT" sz="2400"/>
              <a:t>Gli </a:t>
            </a:r>
            <a:r>
              <a:rPr lang="it-IT" sz="2400" b="1"/>
              <a:t>Attributi</a:t>
            </a:r>
            <a:r>
              <a:rPr lang="it-IT" sz="2400"/>
              <a:t> sono i dati contenuti da una classe</a:t>
            </a:r>
          </a:p>
          <a:p>
            <a:pPr marL="279400" indent="-279400"/>
            <a:r>
              <a:rPr lang="it-IT" sz="2400"/>
              <a:t>Le </a:t>
            </a:r>
            <a:r>
              <a:rPr lang="it-IT" sz="2400" b="1"/>
              <a:t>Operazioni</a:t>
            </a:r>
            <a:r>
              <a:rPr lang="it-IT" sz="2400"/>
              <a:t> sono le azioni permesse sui suddetti dati</a:t>
            </a:r>
          </a:p>
          <a:p>
            <a:pPr marL="279400" indent="-279400"/>
            <a:r>
              <a:rPr lang="it-IT" sz="2400"/>
              <a:t>Accessibilità</a:t>
            </a:r>
            <a:r>
              <a:rPr lang="en-GB" sz="2400"/>
              <a:t>: Public (+), Private (-), Protected (#)</a:t>
            </a:r>
            <a:endParaRPr lang="en-US" sz="2400"/>
          </a:p>
        </p:txBody>
      </p:sp>
      <p:grpSp>
        <p:nvGrpSpPr>
          <p:cNvPr id="249860" name="Group 4"/>
          <p:cNvGrpSpPr>
            <a:grpSpLocks/>
          </p:cNvGrpSpPr>
          <p:nvPr/>
        </p:nvGrpSpPr>
        <p:grpSpPr bwMode="auto">
          <a:xfrm>
            <a:off x="1524000" y="3352800"/>
            <a:ext cx="2514600" cy="2667000"/>
            <a:chOff x="1776" y="2112"/>
            <a:chExt cx="1584" cy="1680"/>
          </a:xfrm>
        </p:grpSpPr>
        <p:sp>
          <p:nvSpPr>
            <p:cNvPr id="249861" name="Rectangle 5"/>
            <p:cNvSpPr>
              <a:spLocks noChangeArrowheads="1"/>
            </p:cNvSpPr>
            <p:nvPr/>
          </p:nvSpPr>
          <p:spPr bwMode="auto">
            <a:xfrm>
              <a:off x="1776" y="2112"/>
              <a:ext cx="1584" cy="16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9862" name="Text Box 6"/>
            <p:cNvSpPr txBox="1">
              <a:spLocks noChangeArrowheads="1"/>
            </p:cNvSpPr>
            <p:nvPr/>
          </p:nvSpPr>
          <p:spPr bwMode="auto">
            <a:xfrm>
              <a:off x="2116" y="2133"/>
              <a:ext cx="85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600">
                  <a:latin typeface="Arial Narrow" pitchFamily="34" charset="0"/>
                </a:rPr>
                <a:t>Customer</a:t>
              </a:r>
              <a:endParaRPr lang="en-US" sz="2600">
                <a:latin typeface="Arial Narrow" pitchFamily="34" charset="0"/>
              </a:endParaRPr>
            </a:p>
          </p:txBody>
        </p:sp>
        <p:sp>
          <p:nvSpPr>
            <p:cNvPr id="249863" name="Line 7"/>
            <p:cNvSpPr>
              <a:spLocks noChangeShapeType="1"/>
            </p:cNvSpPr>
            <p:nvPr/>
          </p:nvSpPr>
          <p:spPr bwMode="auto">
            <a:xfrm>
              <a:off x="1776" y="240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9864" name="Text Box 8"/>
            <p:cNvSpPr txBox="1">
              <a:spLocks noChangeArrowheads="1"/>
            </p:cNvSpPr>
            <p:nvPr/>
          </p:nvSpPr>
          <p:spPr bwMode="auto">
            <a:xfrm>
              <a:off x="1776" y="2390"/>
              <a:ext cx="12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 Narrow" pitchFamily="34" charset="0"/>
                </a:rPr>
                <a:t>-CustomerID: Int32</a:t>
              </a:r>
            </a:p>
            <a:p>
              <a:r>
                <a:rPr lang="en-GB" sz="2000">
                  <a:latin typeface="Arial Narrow" pitchFamily="34" charset="0"/>
                </a:rPr>
                <a:t>+Name: String</a:t>
              </a:r>
            </a:p>
            <a:p>
              <a:r>
                <a:rPr lang="en-GB" sz="2000">
                  <a:latin typeface="Arial Narrow" pitchFamily="34" charset="0"/>
                </a:rPr>
                <a:t>+DOB: DateTime</a:t>
              </a:r>
              <a:endParaRPr lang="en-US" sz="2000">
                <a:latin typeface="Arial Narrow" pitchFamily="34" charset="0"/>
              </a:endParaRPr>
            </a:p>
          </p:txBody>
        </p:sp>
        <p:sp>
          <p:nvSpPr>
            <p:cNvPr id="249865" name="Line 9"/>
            <p:cNvSpPr>
              <a:spLocks noChangeShapeType="1"/>
            </p:cNvSpPr>
            <p:nvPr/>
          </p:nvSpPr>
          <p:spPr bwMode="auto">
            <a:xfrm>
              <a:off x="1776" y="307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9866" name="Text Box 10"/>
            <p:cNvSpPr txBox="1">
              <a:spLocks noChangeArrowheads="1"/>
            </p:cNvSpPr>
            <p:nvPr/>
          </p:nvSpPr>
          <p:spPr bwMode="auto">
            <a:xfrm>
              <a:off x="1776" y="3076"/>
              <a:ext cx="150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 Narrow" pitchFamily="34" charset="0"/>
                </a:rPr>
                <a:t>+AddCustomer( )</a:t>
              </a:r>
            </a:p>
            <a:p>
              <a:r>
                <a:rPr lang="en-GB" sz="2000">
                  <a:latin typeface="Arial Narrow" pitchFamily="34" charset="0"/>
                </a:rPr>
                <a:t>+GetDetails(ID: Int32)</a:t>
              </a:r>
            </a:p>
            <a:p>
              <a:r>
                <a:rPr lang="en-GB" sz="2000">
                  <a:latin typeface="Arial Narrow" pitchFamily="34" charset="0"/>
                </a:rPr>
                <a:t>-CheckValid( ): Boolean</a:t>
              </a:r>
            </a:p>
          </p:txBody>
        </p:sp>
      </p:grpSp>
      <p:sp>
        <p:nvSpPr>
          <p:cNvPr id="249867" name="Line 11"/>
          <p:cNvSpPr>
            <a:spLocks noChangeShapeType="1"/>
          </p:cNvSpPr>
          <p:nvPr/>
        </p:nvSpPr>
        <p:spPr bwMode="auto">
          <a:xfrm flipH="1" flipV="1">
            <a:off x="3505200" y="4038600"/>
            <a:ext cx="17526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9868" name="Text Box 12"/>
          <p:cNvSpPr txBox="1">
            <a:spLocks noChangeArrowheads="1"/>
          </p:cNvSpPr>
          <p:nvPr/>
        </p:nvSpPr>
        <p:spPr bwMode="auto">
          <a:xfrm>
            <a:off x="5454650" y="3894138"/>
            <a:ext cx="820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800">
                <a:solidFill>
                  <a:schemeClr val="accent2"/>
                </a:solidFill>
                <a:latin typeface="Arial Narrow" pitchFamily="34" charset="0"/>
              </a:rPr>
              <a:t>Attributi</a:t>
            </a:r>
            <a:endParaRPr lang="en-US" sz="18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49869" name="Line 13"/>
          <p:cNvSpPr>
            <a:spLocks noChangeShapeType="1"/>
          </p:cNvSpPr>
          <p:nvPr/>
        </p:nvSpPr>
        <p:spPr bwMode="auto">
          <a:xfrm flipH="1">
            <a:off x="3048000" y="4114800"/>
            <a:ext cx="22860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9870" name="Line 14"/>
          <p:cNvSpPr>
            <a:spLocks noChangeShapeType="1"/>
          </p:cNvSpPr>
          <p:nvPr/>
        </p:nvSpPr>
        <p:spPr bwMode="auto">
          <a:xfrm flipH="1">
            <a:off x="3048000" y="4114800"/>
            <a:ext cx="22098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9871" name="Text Box 15"/>
          <p:cNvSpPr txBox="1">
            <a:spLocks noChangeArrowheads="1"/>
          </p:cNvSpPr>
          <p:nvPr/>
        </p:nvSpPr>
        <p:spPr bwMode="auto">
          <a:xfrm>
            <a:off x="4457700" y="4808538"/>
            <a:ext cx="339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800">
                <a:solidFill>
                  <a:schemeClr val="accent2"/>
                </a:solidFill>
                <a:latin typeface="Arial Narrow" pitchFamily="34" charset="0"/>
              </a:rPr>
              <a:t>Operazione Save – Nessun parametro</a:t>
            </a:r>
            <a:endParaRPr lang="en-US" sz="18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49872" name="Line 16"/>
          <p:cNvSpPr>
            <a:spLocks noChangeShapeType="1"/>
          </p:cNvSpPr>
          <p:nvPr/>
        </p:nvSpPr>
        <p:spPr bwMode="auto">
          <a:xfrm flipH="1">
            <a:off x="3276600" y="5029200"/>
            <a:ext cx="12192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auto">
          <a:xfrm>
            <a:off x="4511675" y="5240338"/>
            <a:ext cx="3163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800">
                <a:solidFill>
                  <a:schemeClr val="accent2"/>
                </a:solidFill>
                <a:latin typeface="Arial Narrow" pitchFamily="34" charset="0"/>
              </a:rPr>
              <a:t>Operazione Load – parametro Int32</a:t>
            </a:r>
            <a:endParaRPr lang="en-US" sz="18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49874" name="Line 18"/>
          <p:cNvSpPr>
            <a:spLocks noChangeShapeType="1"/>
          </p:cNvSpPr>
          <p:nvPr/>
        </p:nvSpPr>
        <p:spPr bwMode="auto">
          <a:xfrm flipH="1">
            <a:off x="3810000" y="5410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9875" name="Text Box 19"/>
          <p:cNvSpPr txBox="1">
            <a:spLocks noChangeArrowheads="1"/>
          </p:cNvSpPr>
          <p:nvPr/>
        </p:nvSpPr>
        <p:spPr bwMode="auto">
          <a:xfrm>
            <a:off x="4432300" y="5562600"/>
            <a:ext cx="4102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800">
                <a:solidFill>
                  <a:schemeClr val="accent2"/>
                </a:solidFill>
                <a:latin typeface="Arial Narrow" pitchFamily="34" charset="0"/>
              </a:rPr>
              <a:t>Operazione CheckValid – return value Boolean</a:t>
            </a:r>
            <a:endParaRPr lang="en-US" sz="18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49876" name="Line 20"/>
          <p:cNvSpPr>
            <a:spLocks noChangeShapeType="1"/>
          </p:cNvSpPr>
          <p:nvPr/>
        </p:nvSpPr>
        <p:spPr bwMode="auto">
          <a:xfrm flipH="1">
            <a:off x="3810000" y="5791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Classi: Firme ed Interfacce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Ogni operazione dichiarata per una classe specifica un nome, gli oggetti richiesti quali parametri ed il valore di ritorno. Tutto ciò rappresenta la </a:t>
            </a:r>
            <a:r>
              <a:rPr lang="it-IT" b="1"/>
              <a:t>firma</a:t>
            </a:r>
            <a:r>
              <a:rPr lang="it-IT"/>
              <a:t> dell’operazione.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L’insieme delle firme di tutte le operazioni definite per una classe rappresenta l’</a:t>
            </a:r>
            <a:r>
              <a:rPr lang="it-IT" b="1"/>
              <a:t>interfaccia</a:t>
            </a:r>
            <a:r>
              <a:rPr lang="it-IT"/>
              <a:t> della classe.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Una interfaccia definisce un </a:t>
            </a:r>
            <a:r>
              <a:rPr lang="it-IT" b="1"/>
              <a:t>tipo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GIDOTNET">
  <a:themeElements>
    <a:clrScheme name="UGIDOTN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GIDOT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GIDOT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GIDOTNE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GIDOTNE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GIDOTNE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GIDOTN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GIDOTN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GIDOTN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D:\Documents and Settings\AndreaS\Application Data\Microsoft\Modelli\UGIDOTNET.pot</Template>
  <TotalTime>8611</TotalTime>
  <Words>1182</Words>
  <Application>Microsoft Office PowerPoint</Application>
  <PresentationFormat>Presentazione su schermo (4:3)</PresentationFormat>
  <Paragraphs>187</Paragraphs>
  <Slides>33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Times New Roman</vt:lpstr>
      <vt:lpstr>Arial</vt:lpstr>
      <vt:lpstr>Wingdings</vt:lpstr>
      <vt:lpstr>Arial Narrow</vt:lpstr>
      <vt:lpstr>UGIDOTNET</vt:lpstr>
      <vt:lpstr>Fotografia di Microsoft Photo Editor 3.0</vt:lpstr>
      <vt:lpstr>.NET Business Components Design</vt:lpstr>
      <vt:lpstr>Agenda</vt:lpstr>
      <vt:lpstr>Cosa è il Design?</vt:lpstr>
      <vt:lpstr>Cosa è l’Architettura?</vt:lpstr>
      <vt:lpstr>OOD Primer</vt:lpstr>
      <vt:lpstr>OOD Primer</vt:lpstr>
      <vt:lpstr>UML</vt:lpstr>
      <vt:lpstr>Attributi e Operazioni</vt:lpstr>
      <vt:lpstr>Classi: Firme ed Interfacce</vt:lpstr>
      <vt:lpstr>Associazione</vt:lpstr>
      <vt:lpstr>Aggregazione</vt:lpstr>
      <vt:lpstr>Ereditarietà</vt:lpstr>
      <vt:lpstr>UML</vt:lpstr>
      <vt:lpstr>Regole di Naming</vt:lpstr>
      <vt:lpstr>Regole di Naming</vt:lpstr>
      <vt:lpstr>Regole di Naming</vt:lpstr>
      <vt:lpstr>OOD: Design Patterns</vt:lpstr>
      <vt:lpstr>OOD: Design Patterns</vt:lpstr>
      <vt:lpstr>OOD: Design Patterns</vt:lpstr>
      <vt:lpstr>OOD: Design Patterns</vt:lpstr>
      <vt:lpstr>Design Patterns: Factory Method</vt:lpstr>
      <vt:lpstr>Design Patterns: Factory Method</vt:lpstr>
      <vt:lpstr>Design Patterns: Dispose pattern</vt:lpstr>
      <vt:lpstr>Design Patterns: Dispose pattern</vt:lpstr>
      <vt:lpstr>Design Patterns</vt:lpstr>
      <vt:lpstr>Business Components Design: Framework facilities</vt:lpstr>
      <vt:lpstr>Enterprise Services</vt:lpstr>
      <vt:lpstr>Enterprise Services</vt:lpstr>
      <vt:lpstr>ASP.NET Cache</vt:lpstr>
      <vt:lpstr>ASP .NET Caching</vt:lpstr>
      <vt:lpstr>Architectural Blueprints</vt:lpstr>
      <vt:lpstr>Architectural Blueprints</vt:lpstr>
      <vt:lpstr>Q&amp;A</vt:lpstr>
    </vt:vector>
  </TitlesOfParts>
  <Company>UGIdotNET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.NET Business Components Design</dc:title>
  <dc:subject>Join the Expert event - 11/03/2003</dc:subject>
  <dc:creator>Andrea Saltarello</dc:creator>
  <cp:keywords>UGIdotNET</cp:keywords>
  <cp:lastModifiedBy>Andrea Saltarello</cp:lastModifiedBy>
  <cp:revision>831</cp:revision>
  <dcterms:created xsi:type="dcterms:W3CDTF">2000-11-13T10:25:30Z</dcterms:created>
  <dcterms:modified xsi:type="dcterms:W3CDTF">2010-08-31T12:28:50Z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gomento">
    <vt:lpwstr>Sicurezza</vt:lpwstr>
  </property>
  <property fmtid="{D5CDD505-2E9C-101B-9397-08002B2CF9AE}" pid="3" name="Lingua">
    <vt:lpwstr>Italiano</vt:lpwstr>
  </property>
</Properties>
</file>