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266" r:id="rId4"/>
    <p:sldId id="258" r:id="rId5"/>
    <p:sldId id="261" r:id="rId6"/>
    <p:sldId id="262" r:id="rId7"/>
    <p:sldId id="267" r:id="rId8"/>
    <p:sldId id="268" r:id="rId9"/>
    <p:sldId id="263" r:id="rId10"/>
    <p:sldId id="264" r:id="rId11"/>
    <p:sldId id="269" r:id="rId12"/>
    <p:sldId id="270" r:id="rId13"/>
    <p:sldId id="259" r:id="rId14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C45"/>
    <a:srgbClr val="3E5664"/>
    <a:srgbClr val="3C5966"/>
    <a:srgbClr val="152437"/>
    <a:srgbClr val="30434E"/>
    <a:srgbClr val="EA2516"/>
    <a:srgbClr val="192B33"/>
    <a:srgbClr val="11191D"/>
    <a:srgbClr val="233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2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E25C0-8519-4A4E-A393-8FE89336EB8C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4CE82-DAAC-476C-8764-9CFF0FDB2FC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821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DEE3C-FB06-4794-96BF-0751C5CA09DF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C5E1B-63F6-4CD9-93BD-FBDB130EB2E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7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Inserite</a:t>
            </a:r>
            <a:r>
              <a:rPr lang="it-IT" baseline="0" dirty="0" smtClean="0"/>
              <a:t> l’eventuale vostro logo in basso a destra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C5E1B-63F6-4CD9-93BD-FBDB130EB2E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077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Slide da mostrare prima di iniziare la sessione – non rimuovere!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C5E1B-63F6-4CD9-93BD-FBDB130EB2E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804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C5E1B-63F6-4CD9-93BD-FBDB130EB2E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8504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C5E1B-63F6-4CD9-93BD-FBDB130EB2E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02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C5E1B-63F6-4CD9-93BD-FBDB130EB2E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793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C5E1B-63F6-4CD9-93BD-FBDB130EB2E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370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C5E1B-63F6-4CD9-93BD-FBDB130EB2E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664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Ultima slide, obbligatoria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C5E1B-63F6-4CD9-93BD-FBDB130EB2E4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82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03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862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25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4236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30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87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30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20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42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12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44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0A92-1575-421F-9FA5-B51F205B6076}" type="datetimeFigureOut">
              <a:rPr lang="it-IT" smtClean="0"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5A2E5-32C4-4659-A308-1C356980AE9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2887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icube.it/" TargetMode="External"/><Relationship Id="rId5" Type="http://schemas.openxmlformats.org/officeDocument/2006/relationships/hyperlink" Target="http://dotnetlombardia.org/b/francesco/default.aspx" TargetMode="External"/><Relationship Id="rId4" Type="http://schemas.openxmlformats.org/officeDocument/2006/relationships/hyperlink" Target="mailto:francescovb@icubed.onmicrosoft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hannel9.msdn.com/Events/BUILD/BUILD2011/SAC-973F" TargetMode="External"/><Relationship Id="rId7" Type="http://schemas.openxmlformats.org/officeDocument/2006/relationships/hyperlink" Target="http://channel9.msdn.com/Events/BUILD/BUILD2011/TOOL-455T" TargetMode="External"/><Relationship Id="rId2" Type="http://schemas.openxmlformats.org/officeDocument/2006/relationships/hyperlink" Target="http://blogs.msdn.com/b/b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annel9.msdn.com/Events/BUILD/BUILD2011/SAC-559T" TargetMode="External"/><Relationship Id="rId5" Type="http://schemas.openxmlformats.org/officeDocument/2006/relationships/hyperlink" Target="http://channel9.msdn.com/Events/BUILD/BUILD2011/SAC-437T" TargetMode="External"/><Relationship Id="rId4" Type="http://schemas.openxmlformats.org/officeDocument/2006/relationships/hyperlink" Target="http://channel9.msdn.com/Events/BUILD/BUILD2011/SAC-417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unitydays.i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dotdotnet.org/" TargetMode="Externa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9" Type="http://schemas.openxmlformats.org/officeDocument/2006/relationships/hyperlink" Target="http://www.hoepli.it/" TargetMode="External"/><Relationship Id="rId21" Type="http://schemas.openxmlformats.org/officeDocument/2006/relationships/hyperlink" Target="http://www.dotnetmarche.org/" TargetMode="External"/><Relationship Id="rId34" Type="http://schemas.openxmlformats.org/officeDocument/2006/relationships/image" Target="../media/image17.png"/><Relationship Id="rId7" Type="http://schemas.openxmlformats.org/officeDocument/2006/relationships/hyperlink" Target="http://www.icubed.it/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hyperlink" Target="http://www.ugidotnet.org/" TargetMode="External"/><Relationship Id="rId41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hyperlink" Target="http://www.domusdotnet.org/" TargetMode="External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image" Target="../media/image19.png"/><Relationship Id="rId40" Type="http://schemas.openxmlformats.org/officeDocument/2006/relationships/image" Target="../media/image21.png"/><Relationship Id="rId5" Type="http://schemas.openxmlformats.org/officeDocument/2006/relationships/hyperlink" Target="http://www.sqlserverlifestyle.it/" TargetMode="External"/><Relationship Id="rId15" Type="http://schemas.openxmlformats.org/officeDocument/2006/relationships/hyperlink" Target="http://www.dotnetcampania.org/" TargetMode="External"/><Relationship Id="rId23" Type="http://schemas.openxmlformats.org/officeDocument/2006/relationships/hyperlink" Target="http://www.dotnetside.org/" TargetMode="Externa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hyperlink" Target="http://www.dotnetlombardia.org/" TargetMode="External"/><Relationship Id="rId31" Type="http://schemas.openxmlformats.org/officeDocument/2006/relationships/hyperlink" Target="http://www.visual-basic.it/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www.aspitalia.com/" TargetMode="Externa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hyperlink" Target="http://www.sharepointcommunity.it/" TargetMode="External"/><Relationship Id="rId30" Type="http://schemas.openxmlformats.org/officeDocument/2006/relationships/image" Target="../media/image15.png"/><Relationship Id="rId35" Type="http://schemas.openxmlformats.org/officeDocument/2006/relationships/hyperlink" Target="http://windows.microsoft.com/it-IT/internet-explorer/products/ie/home" TargetMode="External"/><Relationship Id="rId8" Type="http://schemas.openxmlformats.org/officeDocument/2006/relationships/image" Target="../media/image4.png"/><Relationship Id="rId3" Type="http://schemas.openxmlformats.org/officeDocument/2006/relationships/hyperlink" Target="http://www.overneteducation.it/" TargetMode="External"/><Relationship Id="rId12" Type="http://schemas.openxmlformats.org/officeDocument/2006/relationships/image" Target="../media/image6.png"/><Relationship Id="rId17" Type="http://schemas.openxmlformats.org/officeDocument/2006/relationships/hyperlink" Target="http://www.dotnetliguria.net/" TargetMode="External"/><Relationship Id="rId25" Type="http://schemas.openxmlformats.org/officeDocument/2006/relationships/hyperlink" Target="http://www.guisa.org/" TargetMode="External"/><Relationship Id="rId33" Type="http://schemas.openxmlformats.org/officeDocument/2006/relationships/hyperlink" Target="http://www.5dlabs.it/" TargetMode="External"/><Relationship Id="rId38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755576" y="195486"/>
            <a:ext cx="7931224" cy="1566174"/>
          </a:xfrm>
        </p:spPr>
        <p:txBody>
          <a:bodyPr>
            <a:normAutofit/>
          </a:bodyPr>
          <a:lstStyle/>
          <a:p>
            <a:pPr algn="l"/>
            <a:r>
              <a:rPr lang="it-IT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WIN806</a:t>
            </a:r>
            <a:br>
              <a:rPr lang="it-IT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</a:br>
            <a:r>
              <a:rPr lang="it-IT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Introduzione a Windows Server 8</a:t>
            </a:r>
          </a:p>
        </p:txBody>
      </p:sp>
      <p:sp>
        <p:nvSpPr>
          <p:cNvPr id="3" name="Titolo 7"/>
          <p:cNvSpPr txBox="1">
            <a:spLocks/>
          </p:cNvSpPr>
          <p:nvPr/>
        </p:nvSpPr>
        <p:spPr>
          <a:xfrm>
            <a:off x="827584" y="2136055"/>
            <a:ext cx="7931224" cy="12457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pc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Francesco Valerio </a:t>
            </a:r>
            <a:r>
              <a:rPr lang="it-IT" sz="2000" b="1" spc="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Buccoli</a:t>
            </a:r>
            <a:endParaRPr lang="it-IT" sz="2000" b="1" spc="1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it-IT" sz="1600" spc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Calibri" pitchFamily="34" charset="0"/>
                <a:ea typeface="Batang" pitchFamily="18" charset="-127"/>
                <a:cs typeface="Calibri" pitchFamily="34" charset="0"/>
                <a:hlinkClick r:id="rId4"/>
              </a:rPr>
              <a:t>francescovb@icubed.onmicrosoft.com</a:t>
            </a:r>
            <a:endParaRPr lang="it-IT" sz="1600" spc="1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Calibri" pitchFamily="34" charset="0"/>
              <a:ea typeface="Batang" pitchFamily="18" charset="-127"/>
              <a:cs typeface="Calibri" pitchFamily="34" charset="0"/>
            </a:endParaRPr>
          </a:p>
          <a:p>
            <a:pPr algn="l"/>
            <a:r>
              <a:rPr lang="it-IT" sz="1600" spc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Calibri" pitchFamily="34" charset="0"/>
                <a:ea typeface="Batang" pitchFamily="18" charset="-127"/>
                <a:cs typeface="Calibri" pitchFamily="34" charset="0"/>
              </a:rPr>
              <a:t>@terendo</a:t>
            </a:r>
          </a:p>
          <a:p>
            <a:pPr algn="l"/>
            <a:r>
              <a:rPr lang="it-IT" sz="1600" u="sng" spc="1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Calibri" pitchFamily="34" charset="0"/>
                <a:ea typeface="Batang" pitchFamily="18" charset="-127"/>
                <a:cs typeface="Calibri" pitchFamily="34" charset="0"/>
                <a:hlinkClick r:id="rId5"/>
              </a:rPr>
              <a:t>http://dotnetlombardia.org/b/francesco/default.aspx</a:t>
            </a:r>
            <a:endParaRPr lang="it-IT" sz="1600" spc="1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Calibri" pitchFamily="34" charset="0"/>
              <a:ea typeface="Batang" pitchFamily="18" charset="-127"/>
              <a:cs typeface="Calibri" pitchFamily="34" charset="0"/>
            </a:endParaRPr>
          </a:p>
          <a:p>
            <a:pPr algn="l"/>
            <a:r>
              <a:rPr lang="it-IT" sz="1600" u="sng" spc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Calibri" pitchFamily="34" charset="0"/>
                <a:ea typeface="Batang" pitchFamily="18" charset="-127"/>
                <a:cs typeface="Calibri" pitchFamily="34" charset="0"/>
                <a:hlinkClick r:id="rId6"/>
              </a:rPr>
              <a:t>http://</a:t>
            </a:r>
            <a:r>
              <a:rPr lang="it-IT" sz="1600" u="sng" spc="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Calibri" pitchFamily="34" charset="0"/>
                <a:ea typeface="Batang" pitchFamily="18" charset="-127"/>
                <a:cs typeface="Calibri" pitchFamily="34" charset="0"/>
                <a:hlinkClick r:id="rId6"/>
              </a:rPr>
              <a:t>www.icubed.it</a:t>
            </a:r>
            <a:endParaRPr lang="it-IT" sz="2400" spc="1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Calibri" pitchFamily="34" charset="0"/>
              <a:ea typeface="Batang" pitchFamily="18" charset="-127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83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Segoe UI"/>
                <a:cs typeface="Segoe UI"/>
              </a:rPr>
              <a:t>Vantaggi indiretti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Segoe UI"/>
                <a:cs typeface="Segoe UI"/>
              </a:rPr>
              <a:t>Network Teaming Nativo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07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Hyper-V su Windows 8 </a:t>
            </a:r>
            <a:r>
              <a:rPr lang="it-IT" i="1" dirty="0" smtClean="0"/>
              <a:t>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Richiede la SLAT</a:t>
            </a:r>
          </a:p>
          <a:p>
            <a:pPr lvl="1"/>
            <a:r>
              <a:rPr lang="en-US" dirty="0"/>
              <a:t>Second Level Address </a:t>
            </a:r>
            <a:r>
              <a:rPr lang="en-US" dirty="0" smtClean="0"/>
              <a:t>Translation</a:t>
            </a:r>
          </a:p>
          <a:p>
            <a:r>
              <a:rPr lang="it-IT" dirty="0" smtClean="0"/>
              <a:t>Supporto Wi-Fi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762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Building Windows 8 Blog:</a:t>
            </a:r>
          </a:p>
          <a:p>
            <a:pPr lvl="1"/>
            <a:r>
              <a:rPr lang="it-IT" dirty="0">
                <a:hlinkClick r:id="rId2"/>
              </a:rPr>
              <a:t>http://blogs.msdn.com/b/b8</a:t>
            </a:r>
            <a:r>
              <a:rPr lang="it-IT" dirty="0" smtClean="0">
                <a:hlinkClick r:id="rId2"/>
              </a:rPr>
              <a:t>/</a:t>
            </a:r>
            <a:r>
              <a:rPr lang="it-IT" dirty="0" smtClean="0"/>
              <a:t> </a:t>
            </a:r>
            <a:endParaRPr lang="it-IT" dirty="0"/>
          </a:p>
          <a:p>
            <a:r>
              <a:rPr lang="it-IT" dirty="0" smtClean="0"/>
              <a:t>Windows 8 Server</a:t>
            </a:r>
          </a:p>
          <a:p>
            <a:pPr lvl="1"/>
            <a:r>
              <a:rPr lang="it-IT" dirty="0">
                <a:hlinkClick r:id="rId3"/>
              </a:rPr>
              <a:t>http://</a:t>
            </a:r>
            <a:r>
              <a:rPr lang="it-IT" dirty="0" smtClean="0">
                <a:hlinkClick r:id="rId3"/>
              </a:rPr>
              <a:t>channel9.msdn.com/Events/BUILD/BUILD2011/SAC-973F</a:t>
            </a:r>
            <a:endParaRPr lang="it-IT" dirty="0" smtClean="0"/>
          </a:p>
          <a:p>
            <a:pPr lvl="1"/>
            <a:r>
              <a:rPr lang="it-IT" dirty="0">
                <a:hlinkClick r:id="rId4"/>
              </a:rPr>
              <a:t>http://</a:t>
            </a:r>
            <a:r>
              <a:rPr lang="it-IT" dirty="0" smtClean="0">
                <a:hlinkClick r:id="rId4"/>
              </a:rPr>
              <a:t>channel9.msdn.com/Events/BUILD/BUILD2011/SAC-417T</a:t>
            </a:r>
            <a:endParaRPr lang="it-IT" dirty="0"/>
          </a:p>
          <a:p>
            <a:r>
              <a:rPr lang="it-IT" dirty="0" smtClean="0"/>
              <a:t>Hyper-V</a:t>
            </a:r>
          </a:p>
          <a:p>
            <a:pPr lvl="1"/>
            <a:r>
              <a:rPr lang="it-IT" dirty="0">
                <a:hlinkClick r:id="rId5"/>
              </a:rPr>
              <a:t>http://</a:t>
            </a:r>
            <a:r>
              <a:rPr lang="it-IT" dirty="0" smtClean="0">
                <a:hlinkClick r:id="rId5"/>
              </a:rPr>
              <a:t>channel9.msdn.com/Events/BUILD/BUILD2011/SAC-437T</a:t>
            </a:r>
            <a:endParaRPr lang="it-IT" dirty="0" smtClean="0"/>
          </a:p>
          <a:p>
            <a:pPr lvl="1"/>
            <a:r>
              <a:rPr lang="it-IT" dirty="0">
                <a:hlinkClick r:id="rId6"/>
              </a:rPr>
              <a:t>http://</a:t>
            </a:r>
            <a:r>
              <a:rPr lang="it-IT" dirty="0" smtClean="0">
                <a:hlinkClick r:id="rId6"/>
              </a:rPr>
              <a:t>channel9.msdn.com/Events/BUILD/BUILD2011/SAC-559T</a:t>
            </a:r>
            <a:endParaRPr lang="it-IT" dirty="0"/>
          </a:p>
          <a:p>
            <a:r>
              <a:rPr lang="it-IT" dirty="0" smtClean="0"/>
              <a:t>Windows Server 8 Developing</a:t>
            </a:r>
          </a:p>
          <a:p>
            <a:pPr lvl="1"/>
            <a:r>
              <a:rPr lang="it-IT" dirty="0">
                <a:hlinkClick r:id="rId7"/>
              </a:rPr>
              <a:t>http://</a:t>
            </a:r>
            <a:r>
              <a:rPr lang="it-IT" dirty="0" smtClean="0">
                <a:hlinkClick r:id="rId7"/>
              </a:rPr>
              <a:t>channel9.msdn.com/Events/BUILD/BUILD2011/TOOL-455T</a:t>
            </a:r>
            <a:endParaRPr lang="it-IT" dirty="0" smtClean="0"/>
          </a:p>
          <a:p>
            <a:endParaRPr lang="it-IT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21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Q&amp;A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Materiale su</a:t>
            </a:r>
          </a:p>
          <a:p>
            <a:pPr marL="0" indent="0">
              <a:buNone/>
            </a:pPr>
            <a:r>
              <a:rPr lang="it-IT" dirty="0" smtClean="0"/>
              <a:t>	 </a:t>
            </a:r>
            <a:r>
              <a:rPr lang="it-IT" dirty="0" smtClean="0">
                <a:hlinkClick r:id="rId3"/>
              </a:rPr>
              <a:t>http://www.communitydays.it/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638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2195736" y="1005576"/>
            <a:ext cx="1656184" cy="510643"/>
          </a:xfrm>
          <a:prstGeom prst="rect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92971" y="910366"/>
            <a:ext cx="8892480" cy="196221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Rectangle 61"/>
          <p:cNvSpPr/>
          <p:nvPr/>
        </p:nvSpPr>
        <p:spPr>
          <a:xfrm>
            <a:off x="4644008" y="1611085"/>
            <a:ext cx="1656184" cy="554341"/>
          </a:xfrm>
          <a:prstGeom prst="rect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Rectangle 60"/>
          <p:cNvSpPr/>
          <p:nvPr/>
        </p:nvSpPr>
        <p:spPr>
          <a:xfrm>
            <a:off x="2555776" y="1617525"/>
            <a:ext cx="1656184" cy="547901"/>
          </a:xfrm>
          <a:prstGeom prst="rect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Rectangle 59"/>
          <p:cNvSpPr/>
          <p:nvPr/>
        </p:nvSpPr>
        <p:spPr>
          <a:xfrm>
            <a:off x="4644008" y="1005575"/>
            <a:ext cx="1656184" cy="529635"/>
          </a:xfrm>
          <a:prstGeom prst="rect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it-IT" dirty="0" smtClean="0"/>
              <a:t>Grazie a</a:t>
            </a:r>
            <a:endParaRPr lang="it-IT" dirty="0"/>
          </a:p>
        </p:txBody>
      </p:sp>
      <p:pic>
        <p:nvPicPr>
          <p:cNvPr id="1045" name="Picture 15" descr="Description: OverNet Education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024" y="1110630"/>
            <a:ext cx="14287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14" descr="Description: SQL Server LifeStyl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38616" y="1686540"/>
            <a:ext cx="1429328" cy="38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3" descr="Description: iCubed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2334713"/>
            <a:ext cx="1428950" cy="3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" name="Rectangle 32"/>
          <p:cNvSpPr/>
          <p:nvPr/>
        </p:nvSpPr>
        <p:spPr>
          <a:xfrm>
            <a:off x="107504" y="3093808"/>
            <a:ext cx="8892480" cy="18542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65" name="Picture 12" descr="Description: ASPItalia.com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3123372"/>
            <a:ext cx="1428950" cy="3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11" descr="Description: DomusDotNet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9792" y="3142236"/>
            <a:ext cx="14287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Picture 10" descr="Description: DotDotNet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32040" y="3142236"/>
            <a:ext cx="1428950" cy="3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9" descr="Description: DotNETCampania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1721" y="3142236"/>
            <a:ext cx="1358205" cy="36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Picture 8" descr="Description: DotNETLiguria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3600212"/>
            <a:ext cx="1565744" cy="41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7" descr="Description: DotNetLombardia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9792" y="3647712"/>
            <a:ext cx="1422175" cy="37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6" descr="Description: DotNetMache">
            <a:hlinkClick r:id="rId21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76056" y="3752885"/>
            <a:ext cx="1284734" cy="342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5" descr="Description: DotNETSide">
            <a:hlinkClick r:id="rId23"/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1721" y="3752885"/>
            <a:ext cx="1417369" cy="37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Picture 4" descr="Description: GUISA">
            <a:hlinkClick r:id="rId25"/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4257498"/>
            <a:ext cx="1428950" cy="3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" descr="Description: SharepointCommunity.it">
            <a:hlinkClick r:id="rId27"/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9792" y="4257498"/>
            <a:ext cx="1428950" cy="3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2" descr="Description: UGIdotNET">
            <a:hlinkClick r:id="rId29"/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4048" y="4203492"/>
            <a:ext cx="1428950" cy="3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1" descr="Description: Visual Basic Tips &amp; Tricks">
            <a:hlinkClick r:id="rId31"/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1722" y="4278929"/>
            <a:ext cx="1428950" cy="3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2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5" name="Rectangle 24"/>
          <p:cNvSpPr/>
          <p:nvPr/>
        </p:nvSpPr>
        <p:spPr>
          <a:xfrm>
            <a:off x="7308304" y="897565"/>
            <a:ext cx="2100670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Sponsor</a:t>
            </a:r>
            <a:endParaRPr lang="en-US" sz="2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5536" y="1024568"/>
            <a:ext cx="1656184" cy="510643"/>
          </a:xfrm>
          <a:prstGeom prst="rect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ctangle 31"/>
          <p:cNvSpPr/>
          <p:nvPr/>
        </p:nvSpPr>
        <p:spPr>
          <a:xfrm>
            <a:off x="395536" y="1617525"/>
            <a:ext cx="1656184" cy="547901"/>
          </a:xfrm>
          <a:prstGeom prst="rect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4" name="Picture 17" descr="Description: 5DLabs.it">
            <a:hlinkClick r:id="rId33"/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5923" y="1138842"/>
            <a:ext cx="915409" cy="244109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35" name="Rectangle 34"/>
          <p:cNvSpPr/>
          <p:nvPr/>
        </p:nvSpPr>
        <p:spPr>
          <a:xfrm>
            <a:off x="2555776" y="1024568"/>
            <a:ext cx="1656184" cy="510643"/>
          </a:xfrm>
          <a:prstGeom prst="rect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Windows Internet Explorer 9">
            <a:hlinkClick r:id="rId35"/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52" y="1686540"/>
            <a:ext cx="14287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194" y="1083582"/>
            <a:ext cx="14287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07654"/>
            <a:ext cx="1428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Hoepli">
            <a:hlinkClick r:id="rId39"/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196" y="2334765"/>
            <a:ext cx="142875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>
          <a:xfrm>
            <a:off x="6732240" y="1617525"/>
            <a:ext cx="1656184" cy="554341"/>
          </a:xfrm>
          <a:prstGeom prst="rect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582" y="1707654"/>
            <a:ext cx="1333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699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Sebbene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stata</a:t>
            </a:r>
            <a:r>
              <a:rPr lang="en-US" dirty="0" smtClean="0"/>
              <a:t> </a:t>
            </a:r>
            <a:r>
              <a:rPr lang="en-US" dirty="0" err="1" smtClean="0"/>
              <a:t>posta</a:t>
            </a:r>
            <a:r>
              <a:rPr lang="en-US" dirty="0" smtClean="0"/>
              <a:t> </a:t>
            </a:r>
            <a:r>
              <a:rPr lang="it-IT" dirty="0" smtClean="0"/>
              <a:t>tutta la cura possibile nell’accertare la correttezza delle informazioni esposte esse sono basate su prodotti ancora in fase di sviluppo.</a:t>
            </a:r>
          </a:p>
          <a:p>
            <a:r>
              <a:rPr lang="it-IT" dirty="0" smtClean="0"/>
              <a:t>Qualsiasi funzionalità illustrata potrebbe subire variazioni, anche importanti, nella versione definitiva.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82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Segoe UI"/>
                <a:cs typeface="Segoe UI"/>
              </a:rPr>
              <a:t>GUI / Management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ea typeface="Segoe UI"/>
                <a:cs typeface="Segoe UI"/>
              </a:rPr>
              <a:t>Interfaccia indipentende dai ruoli e servizi esposti</a:t>
            </a:r>
          </a:p>
          <a:p>
            <a:r>
              <a:rPr lang="it-IT" dirty="0">
                <a:ea typeface="Segoe UI"/>
                <a:cs typeface="Segoe UI"/>
              </a:rPr>
              <a:t>Totale potenzialità di gestione da PowerShell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114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a typeface="Segoe UI"/>
                <a:cs typeface="Segoe UI"/>
              </a:rPr>
              <a:t>Da Full Server a Server Core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>
                <a:solidFill>
                  <a:srgbClr val="FFFFFF"/>
                </a:solidFill>
                <a:ea typeface="Segoe UI"/>
                <a:cs typeface="Segoe UI"/>
              </a:rPr>
              <a:t>Da PowerShell (start PowerShell.exe):</a:t>
            </a:r>
          </a:p>
          <a:p>
            <a:r>
              <a:rPr lang="it-IT" sz="2000" dirty="0">
                <a:solidFill>
                  <a:srgbClr val="FFC000"/>
                </a:solidFill>
                <a:ea typeface="Segoe UI"/>
                <a:cs typeface="Segoe UI"/>
              </a:rPr>
              <a:t>Import-Module DISM</a:t>
            </a:r>
          </a:p>
          <a:p>
            <a:r>
              <a:rPr lang="it-IT" sz="2000" dirty="0">
                <a:solidFill>
                  <a:srgbClr val="FFC000"/>
                </a:solidFill>
                <a:ea typeface="Segoe UI"/>
                <a:cs typeface="Segoe UI"/>
              </a:rPr>
              <a:t>Disable-Feature -Online -FeatureName ServerCore-FullServer</a:t>
            </a:r>
          </a:p>
          <a:p>
            <a:r>
              <a:rPr lang="it-IT" sz="2400" dirty="0">
                <a:ea typeface="Segoe UI"/>
                <a:cs typeface="Segoe UI"/>
              </a:rPr>
              <a:t>Da ServerCore-FullServer dipendono due componenti</a:t>
            </a:r>
          </a:p>
          <a:p>
            <a:pPr lvl="1"/>
            <a:r>
              <a:rPr lang="it-IT" sz="2400" dirty="0">
                <a:ea typeface="Segoe UI"/>
                <a:cs typeface="Segoe UI"/>
              </a:rPr>
              <a:t>Server-Gui-Mgmt (MMC Snap-in)</a:t>
            </a:r>
          </a:p>
          <a:p>
            <a:pPr lvl="1"/>
            <a:r>
              <a:rPr lang="it-IT" sz="2400" dirty="0">
                <a:ea typeface="Segoe UI"/>
                <a:cs typeface="Segoe UI"/>
              </a:rPr>
              <a:t>Server-Gui-Shell (Windows Explorer, Internet Explorer, etc)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1343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>
                <a:ea typeface="Segoe UI"/>
                <a:cs typeface="Segoe UI"/>
              </a:rPr>
              <a:t>Da Server Core a Feature-On-Demand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63">
                <a:solidFill>
                  <a:srgbClr val="FFC000"/>
                </a:solidFill>
                <a:ea typeface="Segoe UI"/>
                <a:cs typeface="Segoe UI"/>
              </a:rPr>
              <a:t>Import-Module DISM</a:t>
            </a:r>
          </a:p>
          <a:p>
            <a:r>
              <a:rPr lang="en-US" sz="1463">
                <a:solidFill>
                  <a:srgbClr val="FFC000"/>
                </a:solidFill>
                <a:ea typeface="Segoe UI"/>
                <a:cs typeface="Segoe UI"/>
              </a:rPr>
              <a:t>Enable-Feature</a:t>
            </a:r>
            <a:r>
              <a:rPr lang="en-US" sz="2000">
                <a:solidFill>
                  <a:srgbClr val="FFC000"/>
                </a:solidFill>
                <a:ea typeface="Segoe UI"/>
                <a:cs typeface="Segoe UI"/>
              </a:rPr>
              <a:t> </a:t>
            </a:r>
            <a:r>
              <a:rPr lang="en-US" sz="1463">
                <a:solidFill>
                  <a:srgbClr val="FFC000"/>
                </a:solidFill>
                <a:ea typeface="Segoe UI"/>
                <a:cs typeface="Segoe UI"/>
              </a:rPr>
              <a:t>-Online -FeatureName ServerCore-FullServer,Server-Gui-Mgmt</a:t>
            </a:r>
          </a:p>
          <a:p>
            <a:endParaRPr lang="en-US" sz="1463">
              <a:solidFill>
                <a:srgbClr val="FFC000"/>
              </a:solidFill>
              <a:ea typeface="Segoe UI"/>
              <a:cs typeface="Segoe UI"/>
            </a:endParaRPr>
          </a:p>
          <a:p>
            <a:pPr marL="0" indent="0">
              <a:buNone/>
            </a:pPr>
            <a:r>
              <a:rPr lang="it-IT" sz="1463">
                <a:latin typeface="Segoe UI"/>
                <a:ea typeface="Segoe UI"/>
                <a:cs typeface="Segoe UI"/>
              </a:rPr>
              <a:t>Per abilitare anche l'interfaccia grafica:</a:t>
            </a:r>
            <a:endParaRPr lang="en-US" sz="1463">
              <a:latin typeface="Segoe UI"/>
              <a:ea typeface="Segoe UI"/>
              <a:cs typeface="Segoe UI"/>
            </a:endParaRPr>
          </a:p>
          <a:p>
            <a:r>
              <a:rPr lang="en-US" sz="1463">
                <a:solidFill>
                  <a:srgbClr val="FFC000"/>
                </a:solidFill>
                <a:ea typeface="Segoe UI"/>
                <a:cs typeface="Segoe UI"/>
              </a:rPr>
              <a:t>Enable-Feature -Online -FeatureName Serget-Gui-Shell</a:t>
            </a:r>
          </a:p>
        </p:txBody>
      </p:sp>
    </p:spTree>
    <p:extLst>
      <p:ext uri="{BB962C8B-B14F-4D97-AF65-F5344CB8AC3E}">
        <p14:creationId xmlns:p14="http://schemas.microsoft.com/office/powerpoint/2010/main" val="131101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Numeri</a:t>
            </a:r>
            <a:endParaRPr lang="it-IT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264273"/>
              </p:ext>
            </p:extLst>
          </p:nvPr>
        </p:nvGraphicFramePr>
        <p:xfrm>
          <a:off x="899592" y="1491630"/>
          <a:ext cx="7272807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269"/>
                <a:gridCol w="2424269"/>
                <a:gridCol w="2424269"/>
              </a:tblGrid>
              <a:tr h="9993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Windows Server 2008 R2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Windows Server 8</a:t>
                      </a:r>
                      <a:r>
                        <a:rPr lang="it-IT" baseline="0" dirty="0" smtClean="0"/>
                        <a:t> Developer Preview</a:t>
                      </a:r>
                      <a:endParaRPr lang="en-US" dirty="0"/>
                    </a:p>
                  </a:txBody>
                  <a:tcPr/>
                </a:tc>
              </a:tr>
              <a:tr h="578986">
                <a:tc>
                  <a:txBody>
                    <a:bodyPr/>
                    <a:lstStyle/>
                    <a:p>
                      <a:r>
                        <a:rPr lang="it-IT" dirty="0" smtClean="0"/>
                        <a:t>Processori</a:t>
                      </a:r>
                      <a:r>
                        <a:rPr lang="it-IT" baseline="0" dirty="0" smtClean="0"/>
                        <a:t> Logici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640</a:t>
                      </a:r>
                      <a:endParaRPr lang="en-US" dirty="0"/>
                    </a:p>
                  </a:txBody>
                  <a:tcPr/>
                </a:tc>
              </a:tr>
              <a:tr h="578986">
                <a:tc>
                  <a:txBody>
                    <a:bodyPr/>
                    <a:lstStyle/>
                    <a:p>
                      <a:r>
                        <a:rPr lang="it-IT" dirty="0" smtClean="0"/>
                        <a:t>Max 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4TB</a:t>
                      </a:r>
                      <a:endParaRPr lang="en-US" dirty="0"/>
                    </a:p>
                  </a:txBody>
                  <a:tcPr/>
                </a:tc>
              </a:tr>
              <a:tr h="578986">
                <a:tc>
                  <a:txBody>
                    <a:bodyPr/>
                    <a:lstStyle/>
                    <a:p>
                      <a:r>
                        <a:rPr lang="it-IT" dirty="0" smtClean="0"/>
                        <a:t>Nodi cluster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45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Hyper-V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160 processori logici e 2TB di memoria per instanza Hyper-V</a:t>
            </a:r>
          </a:p>
          <a:p>
            <a:r>
              <a:rPr lang="it-IT" dirty="0" smtClean="0"/>
              <a:t>Fino a 32 processori per VM</a:t>
            </a:r>
          </a:p>
          <a:p>
            <a:r>
              <a:rPr lang="it-IT" dirty="0" smtClean="0"/>
              <a:t>Fino a 512GB per VM</a:t>
            </a:r>
          </a:p>
          <a:p>
            <a:r>
              <a:rPr lang="it-IT" dirty="0"/>
              <a:t>File .vhdx fino a </a:t>
            </a:r>
            <a:r>
              <a:rPr lang="it-IT" dirty="0" smtClean="0"/>
              <a:t>16TB</a:t>
            </a:r>
          </a:p>
          <a:p>
            <a:endParaRPr lang="it-I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01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Segoe UI"/>
                <a:cs typeface="Segoe UI"/>
              </a:rPr>
              <a:t>Hyper-V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a typeface="Segoe UI"/>
                <a:cs typeface="Segoe UI"/>
              </a:rPr>
              <a:t>Gestibile da Power Shell</a:t>
            </a:r>
          </a:p>
          <a:p>
            <a:r>
              <a:rPr lang="en-US">
                <a:ea typeface="Segoe UI"/>
                <a:cs typeface="Segoe UI"/>
              </a:rPr>
              <a:t>VM Replication</a:t>
            </a:r>
          </a:p>
          <a:p>
            <a:r>
              <a:rPr lang="en-US">
                <a:ea typeface="Segoe UI"/>
                <a:cs typeface="Segoe UI"/>
              </a:rPr>
              <a:t>VM Move</a:t>
            </a:r>
          </a:p>
          <a:p>
            <a:r>
              <a:rPr lang="en-US">
                <a:ea typeface="Segoe UI"/>
                <a:cs typeface="Segoe UI"/>
              </a:rPr>
              <a:t>Extentions</a:t>
            </a:r>
          </a:p>
        </p:txBody>
      </p:sp>
    </p:spTree>
    <p:extLst>
      <p:ext uri="{BB962C8B-B14F-4D97-AF65-F5344CB8AC3E}">
        <p14:creationId xmlns:p14="http://schemas.microsoft.com/office/powerpoint/2010/main" val="1345319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266</Words>
  <Application>Microsoft Office PowerPoint</Application>
  <PresentationFormat>On-screen Show (16:9)</PresentationFormat>
  <Paragraphs>80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Tema di Office</vt:lpstr>
      <vt:lpstr>WIN806 Introduzione a Windows Server 8</vt:lpstr>
      <vt:lpstr>Grazie a</vt:lpstr>
      <vt:lpstr>Disclaimer</vt:lpstr>
      <vt:lpstr>GUI / Management</vt:lpstr>
      <vt:lpstr>Da Full Server a Server Core</vt:lpstr>
      <vt:lpstr>Da Server Core a Feature-On-Demand</vt:lpstr>
      <vt:lpstr>Numeri</vt:lpstr>
      <vt:lpstr>Hyper-V</vt:lpstr>
      <vt:lpstr>Hyper-V</vt:lpstr>
      <vt:lpstr>Vantaggi indiretti</vt:lpstr>
      <vt:lpstr>Hyper-V su Windows 8 Client</vt:lpstr>
      <vt:lpstr>Links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</dc:creator>
  <cp:lastModifiedBy>Francesco Valerio Buccoli</cp:lastModifiedBy>
  <cp:revision>19</cp:revision>
  <dcterms:created xsi:type="dcterms:W3CDTF">2012-01-13T14:01:41Z</dcterms:created>
  <dcterms:modified xsi:type="dcterms:W3CDTF">2012-02-23T23:57:25Z</dcterms:modified>
</cp:coreProperties>
</file>